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customXml/item1.xml" ContentType="application/xml"/>
  <Override PartName="/customXml/itemProps1.xml" ContentType="application/vnd.openxmlformats-officedocument.customXmlProperties+xml"/>
  <Override PartName="/customXml/item2.xml" ContentType="application/xml"/>
  <Override PartName="/customXml/itemProps2.xml" ContentType="application/vnd.openxmlformats-officedocument.customXmlProperties+xml"/>
  <Override PartName="/customXml/item3.xml" ContentType="application/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e4daddfecdf24b74" Type="http://schemas.openxmlformats.org/package/2006/relationships/metadata/core-properties" Target="/docProps/core.xml"/><Relationship Id="Rbf749554950a4091" Type="http://schemas.openxmlformats.org/officeDocument/2006/relationships/extended-properties" Target="/docProps/app.xml"/><Relationship Id="rId1" Type="http://schemas.openxmlformats.org/officeDocument/2006/relationships/custom-properties" Target="docProps/custom.xml"/><Relationship Id="R50b4b11758df4c37" Type="http://schemas.openxmlformats.org/officeDocument/2006/relationships/officeDocument" Target="/ppt/presentation.xml"/></Relationships>
</file>

<file path=ppt/presentation.xml><?xml version="1.0" encoding="utf-8"?>
<p:presentation xmlns:p="http://schemas.openxmlformats.org/presentationml/2006/main">
  <p:sldMasterIdLst>
    <p:sldMasterId xmlns:r="http://schemas.openxmlformats.org/officeDocument/2006/relationships" id="2147483648" r:id="Rbed051073fd0445a"/>
  </p:sldMasterIdLst>
  <p:notesMasterIdLst>
    <p:notesMasterId xmlns:r="http://schemas.openxmlformats.org/officeDocument/2006/relationships" r:id="Ree90bde1adca4c4e"/>
  </p:notesMasterIdLst>
  <p:sldIdLst>
    <p:sldId xmlns:r="http://schemas.openxmlformats.org/officeDocument/2006/relationships" id="256" r:id="R9e067711cc46413f"/>
    <p:sldId xmlns:r="http://schemas.openxmlformats.org/officeDocument/2006/relationships" id="257" r:id="R39a7e0e331ad4493"/>
    <p:sldId xmlns:r="http://schemas.openxmlformats.org/officeDocument/2006/relationships" id="258" r:id="Ra0d4e0c860af418c"/>
    <p:sldId xmlns:r="http://schemas.openxmlformats.org/officeDocument/2006/relationships" id="259" r:id="R21a665e61a1243f5"/>
    <p:sldId xmlns:r="http://schemas.openxmlformats.org/officeDocument/2006/relationships" id="260" r:id="R5b2c44505a6e47c7"/>
    <p:sldId xmlns:r="http://schemas.openxmlformats.org/officeDocument/2006/relationships" id="261" r:id="Rd5ec6a6ff36842ad"/>
    <p:sldId xmlns:r="http://schemas.openxmlformats.org/officeDocument/2006/relationships" id="262" r:id="R8db29af2539b4435"/>
    <p:sldId xmlns:r="http://schemas.openxmlformats.org/officeDocument/2006/relationships" id="263" r:id="R11a3add91e7246a9"/>
    <p:sldId xmlns:r="http://schemas.openxmlformats.org/officeDocument/2006/relationships" id="264" r:id="R12b7215bed9844be"/>
    <p:sldId xmlns:r="http://schemas.openxmlformats.org/officeDocument/2006/relationships" id="265" r:id="R628d7f4519c94027"/>
    <p:sldId xmlns:r="http://schemas.openxmlformats.org/officeDocument/2006/relationships" id="266" r:id="Rc34ec633d1194fa2"/>
    <p:sldId xmlns:r="http://schemas.openxmlformats.org/officeDocument/2006/relationships" id="267" r:id="R20e618cc181b4210"/>
    <p:sldId xmlns:r="http://schemas.openxmlformats.org/officeDocument/2006/relationships" id="268" r:id="R9e2a6b6b2c7c4b4c"/>
    <p:sldId xmlns:r="http://schemas.openxmlformats.org/officeDocument/2006/relationships" id="269" r:id="R27010ea3f9744925"/>
    <p:sldId xmlns:r="http://schemas.openxmlformats.org/officeDocument/2006/relationships" id="270" r:id="Ra92a6e5110e74e52"/>
    <p:sldId xmlns:r="http://schemas.openxmlformats.org/officeDocument/2006/relationships" id="271" r:id="R62d5ec984d554a8b"/>
    <p:sldId xmlns:r="http://schemas.openxmlformats.org/officeDocument/2006/relationships" id="272" r:id="Rb42c1e7505624b5d"/>
    <p:sldId xmlns:r="http://schemas.openxmlformats.org/officeDocument/2006/relationships" id="273" r:id="R04b1f40538a44b8b"/>
    <p:sldId xmlns:r="http://schemas.openxmlformats.org/officeDocument/2006/relationships" id="274" r:id="Rdb997b8b32314178"/>
    <p:sldId xmlns:r="http://schemas.openxmlformats.org/officeDocument/2006/relationships" id="275" r:id="R41571822379f48fc"/>
    <p:sldId xmlns:r="http://schemas.openxmlformats.org/officeDocument/2006/relationships" id="276" r:id="Ref4fdf94ce294d3a"/>
    <p:sldId xmlns:r="http://schemas.openxmlformats.org/officeDocument/2006/relationships" id="277" r:id="Rb73e8ba196e44f39"/>
    <p:sldId xmlns:r="http://schemas.openxmlformats.org/officeDocument/2006/relationships" id="278" r:id="Rbf61fee741a54ce5"/>
    <p:sldId xmlns:r="http://schemas.openxmlformats.org/officeDocument/2006/relationships" id="279" r:id="Raf84e09fcf874ef3"/>
    <p:sldId xmlns:r="http://schemas.openxmlformats.org/officeDocument/2006/relationships" id="280" r:id="Rfff8217968ae4ab9"/>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12b7215bed9844be" Type="http://schemas.openxmlformats.org/officeDocument/2006/relationships/slide" Target="/ppt/slides/slide9.xml"/><Relationship Id="Ref4fdf94ce294d3a" Type="http://schemas.openxmlformats.org/officeDocument/2006/relationships/slide" Target="/ppt/slides/slide21.xml"/><Relationship Id="Rfff8217968ae4ab9" Type="http://schemas.openxmlformats.org/officeDocument/2006/relationships/slide" Target="/ppt/slides/slide25.xml"/><Relationship Id="Rd5ec6a6ff36842ad" Type="http://schemas.openxmlformats.org/officeDocument/2006/relationships/slide" Target="/ppt/slides/slide6.xml"/><Relationship Id="R628d7f4519c94027" Type="http://schemas.openxmlformats.org/officeDocument/2006/relationships/slide" Target="/ppt/slides/slide10.xml"/><Relationship Id="Rdb997b8b32314178" Type="http://schemas.openxmlformats.org/officeDocument/2006/relationships/slide" Target="/ppt/slides/slide19.xml"/><Relationship Id="rId3" Type="http://schemas.openxmlformats.org/officeDocument/2006/relationships/customXml" Target="../customXml/item3.xml"/><Relationship Id="Rbed051073fd0445a" Type="http://schemas.openxmlformats.org/officeDocument/2006/relationships/slideMaster" Target="/ppt/slideMasters/slideMaster1.xml"/><Relationship Id="Ree90bde1adca4c4e" Type="http://schemas.openxmlformats.org/officeDocument/2006/relationships/notesMaster" Target="/ppt/notesMasters/notesMaster1.xml"/><Relationship Id="R39a7e0e331ad4493" Type="http://schemas.openxmlformats.org/officeDocument/2006/relationships/slide" Target="/ppt/slides/slide2.xml"/><Relationship Id="R8db29af2539b4435" Type="http://schemas.openxmlformats.org/officeDocument/2006/relationships/slide" Target="/ppt/slides/slide7.xml"/><Relationship Id="Rb42c1e7505624b5d" Type="http://schemas.openxmlformats.org/officeDocument/2006/relationships/slide" Target="/ppt/slides/slide17.xml"/><Relationship Id="Rbf61fee741a54ce5" Type="http://schemas.openxmlformats.org/officeDocument/2006/relationships/slide" Target="/ppt/slides/slide23.xml"/><Relationship Id="Ra0d4e0c860af418c" Type="http://schemas.openxmlformats.org/officeDocument/2006/relationships/slide" Target="/ppt/slides/slide3.xml"/><Relationship Id="Raf84e09fcf874ef3" Type="http://schemas.openxmlformats.org/officeDocument/2006/relationships/slide" Target="/ppt/slides/slide24.xml"/><Relationship Id="rId2" Type="http://schemas.openxmlformats.org/officeDocument/2006/relationships/customXml" Target="../customXml/item2.xml"/><Relationship Id="R1022328c8de64e7d" Type="http://schemas.openxmlformats.org/officeDocument/2006/relationships/theme" Target="/ppt/theme/theme1.xml"/><Relationship Id="Ra80e11269c334b08" Type="http://schemas.openxmlformats.org/officeDocument/2006/relationships/presProps" Target="/ppt/presProps.xml"/><Relationship Id="Rfc67674948d94f29" Type="http://schemas.openxmlformats.org/officeDocument/2006/relationships/tableStyles" Target="/ppt/tableStyles.xml"/><Relationship Id="R9e067711cc46413f" Type="http://schemas.openxmlformats.org/officeDocument/2006/relationships/slide" Target="/ppt/slides/slide1.xml"/><Relationship Id="R5b2c44505a6e47c7" Type="http://schemas.openxmlformats.org/officeDocument/2006/relationships/slide" Target="/ppt/slides/slide5.xml"/><Relationship Id="Rc34ec633d1194fa2" Type="http://schemas.openxmlformats.org/officeDocument/2006/relationships/slide" Target="/ppt/slides/slide11.xml"/><Relationship Id="Rb73e8ba196e44f39" Type="http://schemas.openxmlformats.org/officeDocument/2006/relationships/slide" Target="/ppt/slides/slide22.xml"/><Relationship Id="rId1" Type="http://schemas.openxmlformats.org/officeDocument/2006/relationships/customXml" Target="../customXml/item1.xml"/><Relationship Id="R21a665e61a1243f5" Type="http://schemas.openxmlformats.org/officeDocument/2006/relationships/slide" Target="/ppt/slides/slide4.xml"/><Relationship Id="R11a3add91e7246a9" Type="http://schemas.openxmlformats.org/officeDocument/2006/relationships/slide" Target="/ppt/slides/slide8.xml"/><Relationship Id="Ra92a6e5110e74e52" Type="http://schemas.openxmlformats.org/officeDocument/2006/relationships/slide" Target="/ppt/slides/slide15.xml"/><Relationship Id="R41571822379f48fc" Type="http://schemas.openxmlformats.org/officeDocument/2006/relationships/slide" Target="/ppt/slides/slide20.xml"/><Relationship Id="R27010ea3f9744925" Type="http://schemas.openxmlformats.org/officeDocument/2006/relationships/slide" Target="/ppt/slides/slide14.xml"/><Relationship Id="R62d5ec984d554a8b" Type="http://schemas.openxmlformats.org/officeDocument/2006/relationships/slide" Target="/ppt/slides/slide16.xml"/><Relationship Id="R20e618cc181b4210" Type="http://schemas.openxmlformats.org/officeDocument/2006/relationships/slide" Target="/ppt/slides/slide12.xml"/><Relationship Id="R04b1f40538a44b8b" Type="http://schemas.openxmlformats.org/officeDocument/2006/relationships/slide" Target="/ppt/slides/slide18.xml"/><Relationship Id="R9e2a6b6b2c7c4b4c" Type="http://schemas.openxmlformats.org/officeDocument/2006/relationships/slide" Target="/ppt/slides/slide13.xml"/></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35cc116f7474dd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Meiryo UI"/>
        <a:ea typeface=""/>
        <a:cs typeface=""/>
      </a:majorFont>
      <a:minorFont>
        <a:latin typeface="Meiryo UI"/>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0534ed92de4469a" /><Relationship Type="http://schemas.openxmlformats.org/officeDocument/2006/relationships/notesMaster" Target="/ppt/notesMasters/notesMaster1.xml" Id="R0b8207b59d2d4059" /></Relationships>
</file>

<file path=ppt/notesSlides/_rels/notesSlide2.xml.rels>&#65279;<?xml version="1.0" encoding="utf-8"?><Relationships xmlns="http://schemas.openxmlformats.org/package/2006/relationships"><Relationship Type="http://schemas.openxmlformats.org/officeDocument/2006/relationships/slide" Target="/ppt/slides/slide2.xml" Id="R97026aca7d454d7a" /><Relationship Type="http://schemas.openxmlformats.org/officeDocument/2006/relationships/notesMaster" Target="/ppt/notesMasters/notesMaster1.xml" Id="R4ceb31c29c484966" /></Relationships>
</file>

<file path=ppt/notesSlides/_rels/notesSlide3.xml.rels>&#65279;<?xml version="1.0" encoding="utf-8"?><Relationships xmlns="http://schemas.openxmlformats.org/package/2006/relationships"><Relationship Type="http://schemas.openxmlformats.org/officeDocument/2006/relationships/slide" Target="/ppt/slides/slide3.xml" Id="R9e314d547ac84dea" /><Relationship Type="http://schemas.openxmlformats.org/officeDocument/2006/relationships/notesMaster" Target="/ppt/notesMasters/notesMaster1.xml" Id="R5ccaff91c9804f1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5ed7454471b435a" /><Relationship Type="http://schemas.openxmlformats.org/officeDocument/2006/relationships/notesMaster" Target="/ppt/notesMasters/notesMaster1.xml" Id="R0df2a362a84c4255" /></Relationships>
</file>

<file path=ppt/notesSlides/_rels/notesSlide5.xml.rels>&#65279;<?xml version="1.0" encoding="utf-8"?><Relationships xmlns="http://schemas.openxmlformats.org/package/2006/relationships"><Relationship Type="http://schemas.openxmlformats.org/officeDocument/2006/relationships/slide" Target="/ppt/slides/slide5.xml" Id="R42bf0d378ea84e5f" /><Relationship Type="http://schemas.openxmlformats.org/officeDocument/2006/relationships/notesMaster" Target="/ppt/notesMasters/notesMaster1.xml" Id="Rd1d6ff69b46743c6" /></Relationships>
</file>

<file path=ppt/notesSlides/_rels/notesSlide6.xml.rels>&#65279;<?xml version="1.0" encoding="utf-8"?><Relationships xmlns="http://schemas.openxmlformats.org/package/2006/relationships"><Relationship Type="http://schemas.openxmlformats.org/officeDocument/2006/relationships/slide" Target="/ppt/slides/slide6.xml" Id="R40460a9f2cdc4ffb" /><Relationship Type="http://schemas.openxmlformats.org/officeDocument/2006/relationships/notesMaster" Target="/ppt/notesMasters/notesMaster1.xml" Id="Rdab11a871ce64a47" /></Relationships>
</file>

<file path=ppt/notesSlides/_rels/notesSlide7.xml.rels>&#65279;<?xml version="1.0" encoding="utf-8"?><Relationships xmlns="http://schemas.openxmlformats.org/package/2006/relationships"><Relationship Type="http://schemas.openxmlformats.org/officeDocument/2006/relationships/slide" Target="/ppt/slides/slide7.xml" Id="R9d82eb3f06ed45f7" /><Relationship Type="http://schemas.openxmlformats.org/officeDocument/2006/relationships/notesMaster" Target="/ppt/notesMasters/notesMaster1.xml" Id="R113d9a25b2d3446a" /></Relationships>
</file>

<file path=ppt/notesSlides/_rels/notesSlide8.xml.rels>&#65279;<?xml version="1.0" encoding="utf-8"?><Relationships xmlns="http://schemas.openxmlformats.org/package/2006/relationships"><Relationship Type="http://schemas.openxmlformats.org/officeDocument/2006/relationships/slide" Target="/ppt/slides/slide8.xml" Id="R487ff8e1667648db" /><Relationship Type="http://schemas.openxmlformats.org/officeDocument/2006/relationships/notesMaster" Target="/ppt/notesMasters/notesMaster1.xml" Id="R0963126494b34447" /></Relationships>
</file>

<file path=ppt/notesSlides/_rels/notesSlide9.xml.rels>&#65279;<?xml version="1.0" encoding="utf-8"?><Relationships xmlns="http://schemas.openxmlformats.org/package/2006/relationships"><Relationship Type="http://schemas.openxmlformats.org/officeDocument/2006/relationships/slide" Target="/ppt/slides/slide9.xml" Id="Rce6d4063efe44faa" /><Relationship Type="http://schemas.openxmlformats.org/officeDocument/2006/relationships/notesMaster" Target="/ppt/notesMasters/notesMaster1.xml" Id="R696aea172b4e401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4f180ee93e44412" /><Relationship Type="http://schemas.openxmlformats.org/officeDocument/2006/relationships/notesMaster" Target="/ppt/notesMasters/notesMaster1.xml" Id="R15aab35be26143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8eb18c6e4c848ae" /><Relationship Type="http://schemas.openxmlformats.org/officeDocument/2006/relationships/notesMaster" Target="/ppt/notesMasters/notesMaster1.xml" Id="R82f9913efc4b431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69cd9af3b524dda" /><Relationship Type="http://schemas.openxmlformats.org/officeDocument/2006/relationships/notesMaster" Target="/ppt/notesMasters/notesMaster1.xml" Id="R2a2683d5a4394f5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ac6fa0bce9f4834" /><Relationship Type="http://schemas.openxmlformats.org/officeDocument/2006/relationships/notesMaster" Target="/ppt/notesMasters/notesMaster1.xml" Id="Rb64ff42af40f477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dbbb8ce9fa94682" /><Relationship Type="http://schemas.openxmlformats.org/officeDocument/2006/relationships/notesMaster" Target="/ppt/notesMasters/notesMaster1.xml" Id="Rb8f0abdbe86947a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b31c5bc4ebd4c8e" /><Relationship Type="http://schemas.openxmlformats.org/officeDocument/2006/relationships/notesMaster" Target="/ppt/notesMasters/notesMaster1.xml" Id="R3c053b882b4a47a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3c2636fc3f2412c" /><Relationship Type="http://schemas.openxmlformats.org/officeDocument/2006/relationships/notesMaster" Target="/ppt/notesMasters/notesMaster1.xml" Id="R938de2351dcc4fa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58bf0587f264c3a" /><Relationship Type="http://schemas.openxmlformats.org/officeDocument/2006/relationships/notesMaster" Target="/ppt/notesMasters/notesMaster1.xml" Id="R7d1fe35697474a9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3dc47ab07f845d9" /><Relationship Type="http://schemas.openxmlformats.org/officeDocument/2006/relationships/notesMaster" Target="/ppt/notesMasters/notesMaster1.xml" Id="R606399fbf9c64f2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a4d443e453444dd" /><Relationship Type="http://schemas.openxmlformats.org/officeDocument/2006/relationships/notesMaster" Target="/ppt/notesMasters/notesMaster1.xml" Id="Re7c813d0fbb34a7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16a277cf30f4b6b" /><Relationship Type="http://schemas.openxmlformats.org/officeDocument/2006/relationships/notesMaster" Target="/ppt/notesMasters/notesMaster1.xml" Id="R3ec5c59068e1474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abaae535ca745c3" /><Relationship Type="http://schemas.openxmlformats.org/officeDocument/2006/relationships/notesMaster" Target="/ppt/notesMasters/notesMaster1.xml" Id="R88e39497d75a4ad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afb77534c9e459c" /><Relationship Type="http://schemas.openxmlformats.org/officeDocument/2006/relationships/notesMaster" Target="/ppt/notesMasters/notesMaster1.xml" Id="R7d10b5d6e25d4cb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985737702bb416a" /><Relationship Type="http://schemas.openxmlformats.org/officeDocument/2006/relationships/notesMaster" Target="/ppt/notesMasters/notesMaster1.xml" Id="R4b4442f6135042b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dcb3ab461894e2c" /><Relationship Type="http://schemas.openxmlformats.org/officeDocument/2006/relationships/notesMaster" Target="/ppt/notesMasters/notesMaster1.xml" Id="R4b114398e3b1468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a955b6597e1411b" /><Relationship Type="http://schemas.openxmlformats.org/officeDocument/2006/relationships/notesMaster" Target="/ppt/notesMasters/notesMaster1.xml" Id="Rf1e5ff41f161415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iTm Gateway</a:t>
            </a:r>
          </a:p>
          <a:p xmlns:a="http://schemas.openxmlformats.org/drawingml/2006/main">
            <a:r>
              <a:t/>
            </a:r>
          </a:p>
          <a:p xmlns:a="http://schemas.openxmlformats.org/drawingml/2006/main">
            <a:r>
              <a:t>出典・根拠：H s.1、L s.1–2、M p.1</a:t>
            </a:r>
          </a:p>
          <a:p xmlns:a="http://schemas.openxmlformats.org/drawingml/2006/main">
            <a:r>
              <a:t/>
            </a:r>
          </a:p>
          <a:p xmlns:a="http://schemas.openxmlformats.org/drawingml/2006/main">
            <a:r>
              <a:t>2026年10月20日　Rev.1.1</a:t>
            </a:r>
          </a:p>
          <a:p xmlns:a="http://schemas.openxmlformats.org/drawingml/2006/main">
            <a:r>
              <a:t>機能・性能・連携仕様・採用評価項目</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L｜2.iTm_Gateway_Leaflet.pptx：実スライド1–2。機能紹介の根拠。認証・優位性・現行実装の証明ではない。</a:t>
            </a:r>
          </a:p>
          <a:p xmlns:a="http://schemas.openxmlformats.org/drawingml/2006/main">
            <a:r>
              <a:t>M｜3.iTV Gateway_簡易マニュアル20230605.pdf：2023年6月5日。頁番号は表紙を1とするPDF実頁（全21頁）。</a:t>
            </a:r>
          </a:p>
          <a:p xmlns:a="http://schemas.openxmlformats.org/drawingml/2006/main">
            <a:r>
              <a:t/>
            </a:r>
          </a:p>
          <a:p xmlns:a="http://schemas.openxmlformats.org/drawingml/2006/main">
            <a:r>
              <a:t>表紙追記：幅88.5 × 高さ107 × 厚さ26 mm。H実スライド1は暫定、L実スライド1・2も同値。突起・壁掛け固定具を含む範囲は原資料に明記なし。寸法線は写真上の説明表示であり、量産寸法図ではない。デザイン訴求はユーザー指定。製品写真は提供マニュアル写真を基に周囲の壁面を拡張し、本体を小さく表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採用のポイント</a:t>
            </a:r>
          </a:p>
          <a:p xmlns:a="http://schemas.openxmlformats.org/drawingml/2006/main">
            <a:r>
              <a:t/>
            </a:r>
          </a:p>
          <a:p xmlns:a="http://schemas.openxmlformats.org/drawingml/2006/main">
            <a:r>
              <a:t>出典・根拠：H、L s.1–2、M p.6–9,11–19</a:t>
            </a:r>
          </a:p>
          <a:p xmlns:a="http://schemas.openxmlformats.org/drawingml/2006/main">
            <a:r>
              <a:t/>
            </a:r>
          </a:p>
          <a:p xmlns:a="http://schemas.openxmlformats.org/drawingml/2006/main">
            <a:r>
              <a:t>以下の「記載あり」は提供資料に仕様・操作説明があることを示します。対象型番・出荷FW版・実機試験による保証範囲は別途確定します。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L｜2.iTm_Gateway_Leaflet.pptx：実スライド1–2。機能紹介の根拠。認証・優位性・現行実装の証明ではない。</a:t>
            </a:r>
          </a:p>
          <a:p xmlns:a="http://schemas.openxmlformats.org/drawingml/2006/main">
            <a:r>
              <a:t>M｜3.iTV Gateway_簡易マニュアル20230605.pdf：2023年6月5日。頁番号は表紙を1とするPDF実頁（全21頁）。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温度管理システムへの組み込み</a:t>
            </a:r>
          </a:p>
          <a:p xmlns:a="http://schemas.openxmlformats.org/drawingml/2006/main">
            <a:r>
              <a:t/>
            </a:r>
          </a:p>
          <a:p xmlns:a="http://schemas.openxmlformats.org/drawingml/2006/main">
            <a:r>
              <a:t>出典・根拠：M p.7,11–20、S s.2,7,9；構成・責任分担は本用途向けの設計例（参考R4）</a:t>
            </a:r>
          </a:p>
          <a:p xmlns:a="http://schemas.openxmlformats.org/drawingml/2006/main">
            <a:r>
              <a:t/>
            </a:r>
          </a:p>
          <a:p xmlns:a="http://schemas.openxmlformats.org/drawingml/2006/main">
            <a:r>
              <a:t>温度の測定精度はセンサー側の仕様です。本体の動作温度範囲、測定値の保存・通知機能とは別に評価します。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a:p xmlns:a="http://schemas.openxmlformats.org/drawingml/2006/main">
            <a:r>
              <a:t>R4｜T&amp;D RTR500BM設定マニュアル。測定・記録・現在値送信・警報の分担の参考。接続互換性を示すものではない。https://www.tandd.co.jp/support/webhelp/rtr500b/rtr500bm-settings.html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ハードウェアの基本仕様</a:t>
            </a:r>
          </a:p>
          <a:p xmlns:a="http://schemas.openxmlformats.org/drawingml/2006/main">
            <a:r>
              <a:t/>
            </a:r>
          </a:p>
          <a:p xmlns:a="http://schemas.openxmlformats.org/drawingml/2006/main">
            <a:r>
              <a:t>出典・根拠：H s.1、L s.1–2</a:t>
            </a:r>
          </a:p>
          <a:p xmlns:a="http://schemas.openxmlformats.org/drawingml/2006/main">
            <a:r>
              <a:t/>
            </a:r>
          </a:p>
          <a:p xmlns:a="http://schemas.openxmlformats.org/drawingml/2006/main">
            <a:r>
              <a:t>Hは仕様全体を暫定としています。上記は原資料の値であり、現行量産仕様が確定したことを示すものではありません。</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L｜2.iTm_Gateway_Leaflet.pptx：実スライド1–2。機能紹介の根拠。認証・優位性・現行実装の証明ではない。</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外部インターフェースと拡張</a:t>
            </a:r>
          </a:p>
          <a:p xmlns:a="http://schemas.openxmlformats.org/drawingml/2006/main">
            <a:r>
              <a:t/>
            </a:r>
          </a:p>
          <a:p xmlns:a="http://schemas.openxmlformats.org/drawingml/2006/main">
            <a:r>
              <a:t>出典・根拠：H s.1、M p.3–4</a:t>
            </a:r>
          </a:p>
          <a:p xmlns:a="http://schemas.openxmlformats.org/drawingml/2006/main">
            <a:r>
              <a:t/>
            </a:r>
          </a:p>
          <a:p xmlns:a="http://schemas.openxmlformats.org/drawingml/2006/main">
            <a:r>
              <a:t>「記載なし」は資料から搭載を確認できない項目です。外付け変換器や追加開発で対応できると保証するものでもありません。</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M｜3.iTV Gateway_簡易マニュアル20230605.pdf：2023年6月5日。頁番号は表紙を1とするPDF実頁（全21頁）。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BLEセンサーの収集機能</a:t>
            </a:r>
          </a:p>
          <a:p xmlns:a="http://schemas.openxmlformats.org/drawingml/2006/main">
            <a:r>
              <a:t/>
            </a:r>
          </a:p>
          <a:p xmlns:a="http://schemas.openxmlformats.org/drawingml/2006/main">
            <a:r>
              <a:t>出典・根拠：H s.1、L s.1–2、M p.17–19、S s.4,36–40</a:t>
            </a:r>
          </a:p>
          <a:p xmlns:a="http://schemas.openxmlformats.org/drawingml/2006/main">
            <a:r>
              <a:t/>
            </a:r>
          </a:p>
          <a:p xmlns:a="http://schemas.openxmlformats.org/drawingml/2006/main">
            <a:r>
              <a:t>BLE搭載だけで任意の温度センサーへの対応を意味しません。対応センサー型番・FW版・Payload・受信条件の一覧が必要です。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L｜2.iTm_Gateway_Leaflet.pptx：実スライド1–2。機能紹介の根拠。認証・優位性・現行実装の証明ではない。</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920MHz通信の選択構成</a:t>
            </a:r>
          </a:p>
          <a:p xmlns:a="http://schemas.openxmlformats.org/drawingml/2006/main">
            <a:r>
              <a:t/>
            </a:r>
          </a:p>
          <a:p xmlns:a="http://schemas.openxmlformats.org/drawingml/2006/main">
            <a:r>
              <a:t>出典・根拠：H s.1、M p.3,11,20、S s.7,14,32–35</a:t>
            </a:r>
          </a:p>
          <a:p xmlns:a="http://schemas.openxmlformats.org/drawingml/2006/main">
            <a:r>
              <a:t/>
            </a:r>
          </a:p>
          <a:p xmlns:a="http://schemas.openxmlformats.org/drawingml/2006/main">
            <a:r>
              <a:t>920MHzは周波数帯の呼称です。Wi-SUN・UNISONet・LoRaWAN等の相互接続性を示すものではありません。</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上流回線とWi-Fi設定</a:t>
            </a:r>
          </a:p>
          <a:p xmlns:a="http://schemas.openxmlformats.org/drawingml/2006/main">
            <a:r>
              <a:t/>
            </a:r>
          </a:p>
          <a:p xmlns:a="http://schemas.openxmlformats.org/drawingml/2006/main">
            <a:r>
              <a:t>出典・根拠：H s.1、L s.2、M p.9–10、S s.7,11,22–24</a:t>
            </a:r>
          </a:p>
          <a:p xmlns:a="http://schemas.openxmlformats.org/drawingml/2006/main">
            <a:r>
              <a:t/>
            </a:r>
          </a:p>
          <a:p xmlns:a="http://schemas.openxmlformats.org/drawingml/2006/main">
            <a:r>
              <a:t>LTE Cat1、Wi-Fiの規格名、Ethernetのリンク速度から、システムの実効転送量・通知遅延を保証することはできません。</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L｜2.iTm_Gateway_Leaflet.pptx：実スライド1–2。機能紹介の根拠。認証・優位性・現行実装の証明ではない。</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ネットワーク機能の確認一覧</a:t>
            </a:r>
          </a:p>
          <a:p xmlns:a="http://schemas.openxmlformats.org/drawingml/2006/main">
            <a:r>
              <a:t/>
            </a:r>
          </a:p>
          <a:p xmlns:a="http://schemas.openxmlformats.org/drawingml/2006/main">
            <a:r>
              <a:t>出典・根拠：M p.9–10、S s.7,11,22–24；比較項目の参考：R2</a:t>
            </a:r>
          </a:p>
          <a:p xmlns:a="http://schemas.openxmlformats.org/drawingml/2006/main">
            <a:r>
              <a:t/>
            </a:r>
          </a:p>
          <a:p xmlns:a="http://schemas.openxmlformats.org/drawingml/2006/main">
            <a:r>
              <a:t>比較欄の「記載なし」は現行機が非対応という断定ではありません。必要機能について、出荷FWの設定画面・試験結果を確認します。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a:p xmlns:a="http://schemas.openxmlformats.org/drawingml/2006/main">
            <a:r>
              <a:t>R2｜Teltonika RUT241製品ページおよびVPNマニュアル。WANフェイルオーバー、遠隔管理、SIM構成、VPN方式。https://www.teltonika-networks.com/products/routers/rut241 ; https://wiki.teltonika-networks.com/view/RUT241_VPN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サーバーとの通信プロトコル</a:t>
            </a:r>
          </a:p>
          <a:p xmlns:a="http://schemas.openxmlformats.org/drawingml/2006/main">
            <a:r>
              <a:t/>
            </a:r>
          </a:p>
          <a:p xmlns:a="http://schemas.openxmlformats.org/drawingml/2006/main">
            <a:r>
              <a:t>出典・根拠：M p.11–16、S s.7–8,27–31,45–46</a:t>
            </a:r>
          </a:p>
          <a:p xmlns:a="http://schemas.openxmlformats.org/drawingml/2006/main">
            <a:r>
              <a:t/>
            </a:r>
          </a:p>
          <a:p xmlns:a="http://schemas.openxmlformats.org/drawingml/2006/main">
            <a:r>
              <a:t>サーバーのAPI仕様に合わせた接続試験が必要です。「MQTT対応」はQoSや双方向制御まで一括して保証する表現ではありません。</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データ形式とアプリケーション連携</a:t>
            </a:r>
          </a:p>
          <a:p xmlns:a="http://schemas.openxmlformats.org/drawingml/2006/main">
            <a:r>
              <a:t/>
            </a:r>
          </a:p>
          <a:p xmlns:a="http://schemas.openxmlformats.org/drawingml/2006/main">
            <a:r>
              <a:t>出典・根拠：M p.11,18、S s.26–27,37–40,45–46</a:t>
            </a:r>
          </a:p>
          <a:p xmlns:a="http://schemas.openxmlformats.org/drawingml/2006/main">
            <a:r>
              <a:t/>
            </a:r>
          </a:p>
          <a:p xmlns:a="http://schemas.openxmlformats.org/drawingml/2006/main">
            <a:r>
              <a:t>上記は資料上の形式説明です。サンプルの文字列を正式APIとみなさず、出荷FWの仕様書・実受信データで確定します。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送信制御・データ保持・時刻</a:t>
            </a:r>
          </a:p>
          <a:p xmlns:a="http://schemas.openxmlformats.org/drawingml/2006/main">
            <a:r>
              <a:t/>
            </a:r>
          </a:p>
          <a:p xmlns:a="http://schemas.openxmlformats.org/drawingml/2006/main">
            <a:r>
              <a:t>出典・根拠：M p.6,11、S s.2,7,9,12,26</a:t>
            </a:r>
          </a:p>
          <a:p xmlns:a="http://schemas.openxmlformats.org/drawingml/2006/main">
            <a:r>
              <a:t/>
            </a:r>
          </a:p>
          <a:p xmlns:a="http://schemas.openxmlformats.org/drawingml/2006/main">
            <a:r>
              <a:t>eMMC 16GBから記録可能日数は算出できません。保存方式・利用可能領域・1レコード当たりサイズの確定が必要です。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温度履歴を残すための設計条件</a:t>
            </a:r>
          </a:p>
          <a:p xmlns:a="http://schemas.openxmlformats.org/drawingml/2006/main">
            <a:r>
              <a:t/>
            </a:r>
          </a:p>
          <a:p xmlns:a="http://schemas.openxmlformats.org/drawingml/2006/main">
            <a:r>
              <a:t>出典・根拠：M p.11、S s.2,7,9を基にした動作上の推論・設計例。周期の分担参考：R4</a:t>
            </a:r>
          </a:p>
          <a:p xmlns:a="http://schemas.openxmlformats.org/drawingml/2006/main">
            <a:r>
              <a:t/>
            </a:r>
          </a:p>
          <a:p xmlns:a="http://schemas.openxmlformats.org/drawingml/2006/main">
            <a:r>
              <a:t>通信量の削減設定と、必要な記録の完全性を両立させることが採用条件です。Gateway単体の機能とシステム側の補完範囲を確定します。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a:p xmlns:a="http://schemas.openxmlformats.org/drawingml/2006/main">
            <a:r>
              <a:t>R4｜T&amp;D RTR500BM設定マニュアル。測定・記録・現在値送信・警報の分担の参考。接続互換性を示すものではない。https://www.tandd.co.jp/support/webhelp/rtr500b/rtr500bm-settings.html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管理・保守・自己復旧</a:t>
            </a:r>
          </a:p>
          <a:p xmlns:a="http://schemas.openxmlformats.org/drawingml/2006/main">
            <a:r>
              <a:t/>
            </a:r>
          </a:p>
          <a:p xmlns:a="http://schemas.openxmlformats.org/drawingml/2006/main">
            <a:r>
              <a:t>出典・根拠：M p.5–8、S s.3,5,7,10,13–14,18–20,42–46,52</a:t>
            </a:r>
          </a:p>
          <a:p xmlns:a="http://schemas.openxmlformats.org/drawingml/2006/main">
            <a:r>
              <a:t/>
            </a:r>
          </a:p>
          <a:p xmlns:a="http://schemas.openxmlformats.org/drawingml/2006/main">
            <a:r>
              <a:t>死活メッセージの受信、ネットワークLED、温度データの正常受信はそれぞれ別に監視する必要があります。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セキュリティ機能の確認一覧</a:t>
            </a:r>
          </a:p>
          <a:p xmlns:a="http://schemas.openxmlformats.org/drawingml/2006/main">
            <a:r>
              <a:t/>
            </a:r>
          </a:p>
          <a:p xmlns:a="http://schemas.openxmlformats.org/drawingml/2006/main">
            <a:r>
              <a:t>出典・根拠：M p.5–6,9,12,14–16、S s.7,14,16,30,45–46；比較項目の参考：R1–R3</a:t>
            </a:r>
          </a:p>
          <a:p xmlns:a="http://schemas.openxmlformats.org/drawingml/2006/main">
            <a:r>
              <a:t/>
            </a:r>
          </a:p>
          <a:p xmlns:a="http://schemas.openxmlformats.org/drawingml/2006/main">
            <a:r>
              <a:t>必要なセキュリティ機能は、導入先のネットワーク・取り扱う情報・保守方式に合わせて要件化します。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a:p xmlns:a="http://schemas.openxmlformats.org/drawingml/2006/main">
            <a:r>
              <a:t>R1｜Moxa AIG-301 Series Datasheet v2.0：p.1,3,7–8。産業I/O、Modbus、MQTT、OPC UA、保存・再送、OTA、Secure Boot、TPM、環境条件。https://www.moxa.com/getmedia/fc841939-d2ca-47a2-a0da-479c63de0650/moxa-aig-301-series-datasheet-v2.0-cht.pdf</a:t>
            </a:r>
          </a:p>
          <a:p xmlns:a="http://schemas.openxmlformats.org/drawingml/2006/main">
            <a:r>
              <a:t>R3｜Armadillo-IoT G4製品マニュアルv2.18.0 第3章。コンテナ、署名更新、A/B復旧、SBOM。https://manual.atmark-techno.com/armadillo-iot-g4/armadillo-iotg-g4_product_manual_ja-2.18.0/ch03.html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産業プロトコルとアプリ開発</a:t>
            </a:r>
          </a:p>
          <a:p xmlns:a="http://schemas.openxmlformats.org/drawingml/2006/main">
            <a:r>
              <a:t/>
            </a:r>
          </a:p>
          <a:p xmlns:a="http://schemas.openxmlformats.org/drawingml/2006/main">
            <a:r>
              <a:t>出典・根拠：H s.1、M p.11–20、S s.7,45–46；比較項目の参考：R1、R3</a:t>
            </a:r>
          </a:p>
          <a:p xmlns:a="http://schemas.openxmlformats.org/drawingml/2006/main">
            <a:r>
              <a:t/>
            </a:r>
          </a:p>
          <a:p xmlns:a="http://schemas.openxmlformats.org/drawingml/2006/main">
            <a:r>
              <a:t>「Linux搭載」は、任意アプリやコンテナを利用できるという約束ではありません。開発自由度と提供・保守条件の合意が必要です。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a:p xmlns:a="http://schemas.openxmlformats.org/drawingml/2006/main">
            <a:r>
              <a:t>R1｜Moxa AIG-301 Series Datasheet v2.0：p.1,3,7–8。産業I/O、Modbus、MQTT、OPC UA、保存・再送、OTA、Secure Boot、TPM、環境条件。https://www.moxa.com/getmedia/fc841939-d2ca-47a2-a0da-479c63de0650/moxa-aig-301-series-datasheet-v2.0-cht.pdf</a:t>
            </a:r>
          </a:p>
          <a:p xmlns:a="http://schemas.openxmlformats.org/drawingml/2006/main">
            <a:r>
              <a:t>R3｜Armadillo-IoT G4製品マニュアルv2.18.0 第3章。コンテナ、署名更新、A/B復旧、SBOM。https://manual.atmark-techno.com/armadillo-iot-g4/armadillo-iotg-g4_product_manual_ja-2.18.0/ch03.html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電源・設置・環境条件</a:t>
            </a:r>
          </a:p>
          <a:p xmlns:a="http://schemas.openxmlformats.org/drawingml/2006/main">
            <a:r>
              <a:t/>
            </a:r>
          </a:p>
          <a:p xmlns:a="http://schemas.openxmlformats.org/drawingml/2006/main">
            <a:r>
              <a:t>出典・根拠：H s.1、L s.1–2、M p.1,3；比較項目の参考：R1</a:t>
            </a:r>
          </a:p>
          <a:p xmlns:a="http://schemas.openxmlformats.org/drawingml/2006/main">
            <a:r>
              <a:t/>
            </a:r>
          </a:p>
          <a:p xmlns:a="http://schemas.openxmlformats.org/drawingml/2006/main">
            <a:r>
              <a:t>電源・規格名の記載だけで適合性を確定しません。証明書、試験成績、現行構成の定格・機構図を確認します。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L｜2.iTm_Gateway_Leaflet.pptx：実スライド1–2。機能紹介の根拠。認証・優位性・現行実装の証明ではない。</a:t>
            </a:r>
          </a:p>
          <a:p xmlns:a="http://schemas.openxmlformats.org/drawingml/2006/main">
            <a:r>
              <a:t>M｜3.iTV Gateway_簡易マニュアル20230605.pdf：2023年6月5日。頁番号は表紙を1とするPDF実頁（全21頁）。</a:t>
            </a:r>
          </a:p>
          <a:p xmlns:a="http://schemas.openxmlformats.org/drawingml/2006/main">
            <a:r>
              <a:t>R1｜Moxa AIG-301 Series Datasheet v2.0：p.1,3,7–8。産業I/O、Modbus、MQTT、OPC UA、保存・再送、OTA、Secure Boot、TPM、環境条件。https://www.moxa.com/getmedia/fc841939-d2ca-47a2-a0da-479c63de0650/moxa-aig-301-series-datasheet-v2.0-cht.pdf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実効性能として確認する数値</a:t>
            </a:r>
          </a:p>
          <a:p xmlns:a="http://schemas.openxmlformats.org/drawingml/2006/main">
            <a:r>
              <a:t/>
            </a:r>
          </a:p>
          <a:p xmlns:a="http://schemas.openxmlformats.org/drawingml/2006/main">
            <a:r>
              <a:t>出典・根拠：H、M、Sを照合。評価方法は本用途向けの提案</a:t>
            </a:r>
          </a:p>
          <a:p xmlns:a="http://schemas.openxmlformats.org/drawingml/2006/main">
            <a:r>
              <a:t/>
            </a:r>
          </a:p>
          <a:p xmlns:a="http://schemas.openxmlformats.org/drawingml/2006/main">
            <a:r>
              <a:t>「数値未提示」は提供資料に測定結果・保証値がないことを示します。製品側で試験未実施と断定するものではありません。</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標準構成の制約と、未確定機能</a:t>
            </a:r>
          </a:p>
          <a:p xmlns:a="http://schemas.openxmlformats.org/drawingml/2006/main">
            <a:r>
              <a:t/>
            </a:r>
          </a:p>
          <a:p xmlns:a="http://schemas.openxmlformats.org/drawingml/2006/main">
            <a:r>
              <a:t>出典・根拠：H s.1、M p.3,8,10、S s.7–14,32</a:t>
            </a:r>
          </a:p>
          <a:p xmlns:a="http://schemas.openxmlformats.org/drawingml/2006/main">
            <a:r>
              <a:t/>
            </a:r>
          </a:p>
          <a:p xmlns:a="http://schemas.openxmlformats.org/drawingml/2006/main">
            <a:r>
              <a:t>本製品の機能を一般的なGatewayすべてと比較した優劣表ではありません。案件の必須要件と出荷構成を照合するための一覧です。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提供条件・量産導入・サポート</a:t>
            </a:r>
          </a:p>
          <a:p xmlns:a="http://schemas.openxmlformats.org/drawingml/2006/main">
            <a:r>
              <a:t/>
            </a:r>
          </a:p>
          <a:p xmlns:a="http://schemas.openxmlformats.org/drawingml/2006/main">
            <a:r>
              <a:t>出典・根拠：H、L、M、Sを照合；ライフサイクル評価項目の参考：R2、R3</a:t>
            </a:r>
          </a:p>
          <a:p xmlns:a="http://schemas.openxmlformats.org/drawingml/2006/main">
            <a:r>
              <a:t/>
            </a:r>
          </a:p>
          <a:p xmlns:a="http://schemas.openxmlformats.org/drawingml/2006/main">
            <a:r>
              <a:t>価格や追加開発可否は本資料では約束していません。要件・台数・構成・保守期間を定めたうえで見積条件を提示します。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L｜2.iTm_Gateway_Leaflet.pptx：実スライド1–2。機能紹介の根拠。認証・優位性・現行実装の証明ではない。</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a:p xmlns:a="http://schemas.openxmlformats.org/drawingml/2006/main">
            <a:r>
              <a:t>R2｜Teltonika RUT241製品ページおよびVPNマニュアル。WANフェイルオーバー、遠隔管理、SIM構成、VPN方式。https://www.teltonika-networks.com/products/routers/rut241 ; https://wiki.teltonika-networks.com/view/RUT241_VPN</a:t>
            </a:r>
          </a:p>
          <a:p xmlns:a="http://schemas.openxmlformats.org/drawingml/2006/main">
            <a:r>
              <a:t>R3｜Armadillo-IoT G4製品マニュアルv2.18.0 第3章。コンテナ、署名更新、A/B復旧、SBOM。https://manual.atmark-techno.com/armadillo-iot-g4/armadillo-iotg-g4_product_manual_ja-2.18.0/ch03.html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案件との適合性の考え方</a:t>
            </a:r>
          </a:p>
          <a:p xmlns:a="http://schemas.openxmlformats.org/drawingml/2006/main">
            <a:r>
              <a:t/>
            </a:r>
          </a:p>
          <a:p xmlns:a="http://schemas.openxmlformats.org/drawingml/2006/main">
            <a:r>
              <a:t>出典・根拠：H、M、Sに基づく用途適合の整理。採用実績・対応保証を示すものではありません</a:t>
            </a:r>
          </a:p>
          <a:p xmlns:a="http://schemas.openxmlformats.org/drawingml/2006/main">
            <a:r>
              <a:t/>
            </a:r>
          </a:p>
          <a:p xmlns:a="http://schemas.openxmlformats.org/drawingml/2006/main">
            <a:r>
              <a:t>アラート、帳票、データ保存、校正管理等を、お客様のサービスに合わせて設計するための通信・収集機器として位置づけます。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温度管理向けPoCの評価項目</a:t>
            </a:r>
          </a:p>
          <a:p xmlns:a="http://schemas.openxmlformats.org/drawingml/2006/main">
            <a:r>
              <a:t/>
            </a:r>
          </a:p>
          <a:p xmlns:a="http://schemas.openxmlformats.org/drawingml/2006/main">
            <a:r>
              <a:t>出典・根拠：設計例：20台 × 1,440回/日＝28,800件/日、20台 × 120回＝2,400件。保証値・無線パケット数ではありません。</a:t>
            </a:r>
          </a:p>
          <a:p xmlns:a="http://schemas.openxmlformats.org/drawingml/2006/main">
            <a:r>
              <a:t/>
            </a:r>
          </a:p>
          <a:p xmlns:a="http://schemas.openxmlformats.org/drawingml/2006/main">
            <a:r>
              <a:t>20台の試験ではMACホワイトリストを無効化するか、現行版の登録上限を確認します。必要に応じてPayloadフィルター等で対象を選別します。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仕様確定に必要な情報</a:t>
            </a:r>
          </a:p>
          <a:p xmlns:a="http://schemas.openxmlformats.org/drawingml/2006/main">
            <a:r>
              <a:t/>
            </a:r>
          </a:p>
          <a:p xmlns:a="http://schemas.openxmlformats.org/drawingml/2006/main">
            <a:r>
              <a:t>出典・根拠：H、L、M、Sの相違点・未記載事項を整理</a:t>
            </a:r>
          </a:p>
          <a:p xmlns:a="http://schemas.openxmlformats.org/drawingml/2006/main">
            <a:r>
              <a:t/>
            </a:r>
          </a:p>
          <a:p xmlns:a="http://schemas.openxmlformats.org/drawingml/2006/main">
            <a:r>
              <a:t>対応済みの確認結果が得られれば、各仕様表の「要確認」「追加要求」「旧版未実装」を更新し、現行出荷版の採用資料として使えます。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H｜1.Gateway仕様.pptx：実スライド1。全体に暫定仕様の注記。</a:t>
            </a:r>
          </a:p>
          <a:p xmlns:a="http://schemas.openxmlformats.org/drawingml/2006/main">
            <a:r>
              <a:t>L｜2.iTm_Gateway_Leaflet.pptx：実スライド1–2。機能紹介の根拠。認証・優位性・現行実装の証明ではない。</a:t>
            </a:r>
          </a:p>
          <a:p xmlns:a="http://schemas.openxmlformats.org/drawingml/2006/main">
            <a:r>
              <a:t>M｜3.iTV Gateway_簡易マニュアル20230605.pdf：2023年6月5日。頁番号は表紙を1とするPDF実頁（全21頁）。</a:t>
            </a:r>
          </a:p>
          <a:p xmlns:a="http://schemas.openxmlformats.org/drawingml/2006/main">
            <a:r>
              <a:t>S｜4.iTV Gatewayソフト仕様書_中日文_20240620.pptx：2024年6月20日。頁番号は実スライド番号（全68枚）。要求・検討事項・画面案を含む。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出典と対応状況の読み方</a:t>
            </a:r>
          </a:p>
          <a:p xmlns:a="http://schemas.openxmlformats.org/drawingml/2006/main">
            <a:r>
              <a:t/>
            </a:r>
          </a:p>
          <a:p xmlns:a="http://schemas.openxmlformats.org/drawingml/2006/main">
            <a:r>
              <a:t>出典・根拠：本資料は2026年10月20日作成。実機、現行BOM、リリースノートは未受領。</a:t>
            </a:r>
          </a:p>
          <a:p xmlns:a="http://schemas.openxmlformats.org/drawingml/2006/main">
            <a:r>
              <a:t/>
            </a:r>
          </a:p>
          <a:p xmlns:a="http://schemas.openxmlformats.org/drawingml/2006/main">
            <a:r>
              <a:t>名称はリーフレットの「iTm Gateway」に統一し、ソフト資料の「iTV Gateway」を関連資料として参照しています。</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一般Gatewayの評価項目の参考資料</a:t>
            </a:r>
          </a:p>
          <a:p xmlns:a="http://schemas.openxmlformats.org/drawingml/2006/main">
            <a:r>
              <a:t/>
            </a:r>
          </a:p>
          <a:p xmlns:a="http://schemas.openxmlformats.org/drawingml/2006/main">
            <a:r>
              <a:t>出典・根拠：公開公式資料を2026年10月20日に確認。機種・構成・版によって機能が異なります。</a:t>
            </a:r>
          </a:p>
          <a:p xmlns:a="http://schemas.openxmlformats.org/drawingml/2006/main">
            <a:r>
              <a:t/>
            </a:r>
          </a:p>
          <a:p xmlns:a="http://schemas.openxmlformats.org/drawingml/2006/main">
            <a:r>
              <a:t>参考製品との接続互換性、当社製品の認定・実装状況、優劣を保証するための引用ではありません。</a:t>
            </a:r>
          </a:p>
          <a:p xmlns:a="http://schemas.openxmlformats.org/drawingml/2006/main">
            <a:r>
              <a:t/>
            </a:r>
          </a:p>
          <a:p xmlns:a="http://schemas.openxmlformats.org/drawingml/2006/main">
            <a:r>
              <a:t>文書根拠と現行出荷版の搭載・保証は区別する。頁はPDFの実頁、s.はPowerPointの実スライド。</a:t>
            </a:r>
          </a:p>
          <a:p xmlns:a="http://schemas.openxmlformats.org/drawingml/2006/main">
            <a:r>
              <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e994f7af97c46f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7919733169a4db9"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a136223fb9e47a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1fdb7a469e24db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d90cece9588448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0517a904d49444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EEED865-55ED-4D8C-B912-433E858B3C53}"/>
              </a:ext>
            </a:extLst>
          </p:cNvPr>
          <p:cNvSpPr>
            <a:spLocks xmlns:a="http://schemas.openxmlformats.org/drawingml/2006/main" noGrp="1"/>
          </p:cNvSpPr>
          <p:nvPr>
            <p:ph type="title" idx="0"/>
          </p:nvPr>
        </p:nvSpPr>
        <p:spPr>
          <a:xfrm xmlns:a="http://schemas.openxmlformats.org/drawingml/2006/main">
            <a:off x="1524000" y="3238500"/>
            <a:ext cx="12192000" cy="1238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000" b="1">
                <a:solidFill>
                  <a:schemeClr val="tx1"/>
                </a:solidFill>
                <a:latin typeface="+mj-lt"/>
                <a:ea typeface="+mj-lt"/>
                <a:cs typeface="+mj-lt"/>
              </a:defRPr>
            </a:defPPr>
            <a:lvl1pPr marL="0" indent="0" algn="ctr">
              <a:lnSpc>
                <a:spcPct val="110000"/>
              </a:lnSpc>
              <a:spcBef>
                <a:spcPts val="0"/>
              </a:spcBef>
              <a:spcAft>
                <a:spcPts val="0"/>
              </a:spcAft>
              <a:buNone/>
              <a:defRPr sz="6000" b="1">
                <a:solidFill>
                  <a:schemeClr val="tx1"/>
                </a:solidFill>
                <a:latin typeface="+mj-lt"/>
                <a:ea typeface="+mj-lt"/>
                <a:cs typeface="+mj-lt"/>
              </a:defRPr>
            </a:lvl1pPr>
            <a:lvl2pPr marL="0" indent="0" algn="ctr">
              <a:lnSpc>
                <a:spcPct val="110000"/>
              </a:lnSpc>
              <a:spcBef>
                <a:spcPts val="0"/>
              </a:spcBef>
              <a:spcAft>
                <a:spcPts val="0"/>
              </a:spcAft>
              <a:buNone/>
              <a:defRPr sz="6000" b="1">
                <a:solidFill>
                  <a:schemeClr val="tx1"/>
                </a:solidFill>
                <a:latin typeface="+mj-lt"/>
                <a:ea typeface="+mj-lt"/>
                <a:cs typeface="+mj-lt"/>
              </a:defRPr>
            </a:lvl2pPr>
            <a:lvl3pPr marL="0" indent="0" algn="ctr">
              <a:lnSpc>
                <a:spcPct val="110000"/>
              </a:lnSpc>
              <a:spcBef>
                <a:spcPts val="0"/>
              </a:spcBef>
              <a:spcAft>
                <a:spcPts val="0"/>
              </a:spcAft>
              <a:buNone/>
              <a:defRPr sz="6000" b="1">
                <a:solidFill>
                  <a:schemeClr val="tx1"/>
                </a:solidFill>
                <a:latin typeface="+mj-lt"/>
                <a:ea typeface="+mj-lt"/>
                <a:cs typeface="+mj-lt"/>
              </a:defRPr>
            </a:lvl3pPr>
            <a:lvl4pPr marL="0" indent="0" algn="ctr">
              <a:lnSpc>
                <a:spcPct val="110000"/>
              </a:lnSpc>
              <a:spcBef>
                <a:spcPts val="0"/>
              </a:spcBef>
              <a:spcAft>
                <a:spcPts val="0"/>
              </a:spcAft>
              <a:buNone/>
              <a:defRPr sz="6000" b="1">
                <a:solidFill>
                  <a:schemeClr val="tx1"/>
                </a:solidFill>
                <a:latin typeface="+mj-lt"/>
                <a:ea typeface="+mj-lt"/>
                <a:cs typeface="+mj-lt"/>
              </a:defRPr>
            </a:lvl4pPr>
            <a:lvl5pPr marL="0" indent="0" algn="ctr">
              <a:lnSpc>
                <a:spcPct val="110000"/>
              </a:lnSpc>
              <a:spcBef>
                <a:spcPts val="0"/>
              </a:spcBef>
              <a:spcAft>
                <a:spcPts val="0"/>
              </a:spcAft>
              <a:buNone/>
              <a:defRPr sz="6000" b="1">
                <a:solidFill>
                  <a:schemeClr val="tx1"/>
                </a:solidFill>
                <a:latin typeface="+mj-lt"/>
                <a:ea typeface="+mj-lt"/>
                <a:cs typeface="+mj-lt"/>
              </a:defRPr>
            </a:lvl5pPr>
            <a:lvl6pPr marL="0" indent="0" algn="ctr">
              <a:lnSpc>
                <a:spcPct val="110000"/>
              </a:lnSpc>
              <a:spcBef>
                <a:spcPts val="0"/>
              </a:spcBef>
              <a:spcAft>
                <a:spcPts val="0"/>
              </a:spcAft>
              <a:buNone/>
              <a:defRPr sz="6000" b="1">
                <a:solidFill>
                  <a:schemeClr val="tx1"/>
                </a:solidFill>
                <a:latin typeface="+mj-lt"/>
                <a:ea typeface="+mj-lt"/>
                <a:cs typeface="+mj-lt"/>
              </a:defRPr>
            </a:lvl6pPr>
            <a:lvl7pPr marL="0" indent="0" algn="ctr">
              <a:lnSpc>
                <a:spcPct val="110000"/>
              </a:lnSpc>
              <a:spcBef>
                <a:spcPts val="0"/>
              </a:spcBef>
              <a:spcAft>
                <a:spcPts val="0"/>
              </a:spcAft>
              <a:buNone/>
              <a:defRPr sz="6000" b="1">
                <a:solidFill>
                  <a:schemeClr val="tx1"/>
                </a:solidFill>
                <a:latin typeface="+mj-lt"/>
                <a:ea typeface="+mj-lt"/>
                <a:cs typeface="+mj-lt"/>
              </a:defRPr>
            </a:lvl7pPr>
            <a:lvl8pPr marL="0" indent="0" algn="ctr">
              <a:lnSpc>
                <a:spcPct val="110000"/>
              </a:lnSpc>
              <a:spcBef>
                <a:spcPts val="0"/>
              </a:spcBef>
              <a:spcAft>
                <a:spcPts val="0"/>
              </a:spcAft>
              <a:buNone/>
              <a:defRPr sz="6000" b="1">
                <a:solidFill>
                  <a:schemeClr val="tx1"/>
                </a:solidFill>
                <a:latin typeface="+mj-lt"/>
                <a:ea typeface="+mj-lt"/>
                <a:cs typeface="+mj-lt"/>
              </a:defRPr>
            </a:lvl8pPr>
            <a:lvl9pPr marL="0" indent="0" algn="ctr">
              <a:lnSpc>
                <a:spcPct val="110000"/>
              </a:lnSpc>
              <a:spcBef>
                <a:spcPts val="0"/>
              </a:spcBef>
              <a:spcAft>
                <a:spcPts val="0"/>
              </a:spcAft>
              <a:buNone/>
              <a:defRPr sz="60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57014AF-3268-4767-9BE3-5A1841894D4A}"/>
              </a:ext>
            </a:extLst>
          </p:cNvPr>
          <p:cNvSpPr>
            <a:spLocks xmlns:a="http://schemas.openxmlformats.org/drawingml/2006/main" noGrp="1"/>
          </p:cNvSpPr>
          <p:nvPr>
            <p:ph type="subTitle" idx="1"/>
          </p:nvPr>
        </p:nvSpPr>
        <p:spPr>
          <a:xfrm xmlns:a="http://schemas.openxmlformats.org/drawingml/2006/main">
            <a:off x="2286000" y="4714875"/>
            <a:ext cx="10668000" cy="952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25" b="0">
                <a:solidFill>
                  <a:schemeClr val="tx1"/>
                </a:solidFill>
                <a:latin typeface="+mn-lt"/>
                <a:ea typeface="+mn-lt"/>
                <a:cs typeface="+mn-lt"/>
              </a:defRPr>
            </a:defPPr>
            <a:lvl1pPr marL="0" indent="0" algn="ctr">
              <a:lnSpc>
                <a:spcPct val="110000"/>
              </a:lnSpc>
              <a:spcBef>
                <a:spcPts val="0"/>
              </a:spcBef>
              <a:spcAft>
                <a:spcPts val="0"/>
              </a:spcAft>
              <a:buNone/>
              <a:defRPr sz="2625" b="0">
                <a:solidFill>
                  <a:schemeClr val="tx1"/>
                </a:solidFill>
                <a:latin typeface="+mn-lt"/>
                <a:ea typeface="+mn-lt"/>
                <a:cs typeface="+mn-lt"/>
              </a:defRPr>
            </a:lvl1pPr>
            <a:lvl2pPr marL="0" indent="0" algn="ctr">
              <a:lnSpc>
                <a:spcPct val="110000"/>
              </a:lnSpc>
              <a:spcBef>
                <a:spcPts val="0"/>
              </a:spcBef>
              <a:spcAft>
                <a:spcPts val="0"/>
              </a:spcAft>
              <a:buNone/>
              <a:defRPr sz="2625" b="0">
                <a:solidFill>
                  <a:schemeClr val="tx1"/>
                </a:solidFill>
                <a:latin typeface="+mn-lt"/>
                <a:ea typeface="+mn-lt"/>
                <a:cs typeface="+mn-lt"/>
              </a:defRPr>
            </a:lvl2pPr>
            <a:lvl3pPr marL="0" indent="0" algn="ctr">
              <a:lnSpc>
                <a:spcPct val="110000"/>
              </a:lnSpc>
              <a:spcBef>
                <a:spcPts val="0"/>
              </a:spcBef>
              <a:spcAft>
                <a:spcPts val="0"/>
              </a:spcAft>
              <a:buNone/>
              <a:defRPr sz="2625" b="0">
                <a:solidFill>
                  <a:schemeClr val="tx1"/>
                </a:solidFill>
                <a:latin typeface="+mn-lt"/>
                <a:ea typeface="+mn-lt"/>
                <a:cs typeface="+mn-lt"/>
              </a:defRPr>
            </a:lvl3pPr>
            <a:lvl4pPr marL="0" indent="0" algn="ctr">
              <a:lnSpc>
                <a:spcPct val="110000"/>
              </a:lnSpc>
              <a:spcBef>
                <a:spcPts val="0"/>
              </a:spcBef>
              <a:spcAft>
                <a:spcPts val="0"/>
              </a:spcAft>
              <a:buNone/>
              <a:defRPr sz="2625" b="0">
                <a:solidFill>
                  <a:schemeClr val="tx1"/>
                </a:solidFill>
                <a:latin typeface="+mn-lt"/>
                <a:ea typeface="+mn-lt"/>
                <a:cs typeface="+mn-lt"/>
              </a:defRPr>
            </a:lvl4pPr>
            <a:lvl5pPr marL="0" indent="0" algn="ctr">
              <a:lnSpc>
                <a:spcPct val="110000"/>
              </a:lnSpc>
              <a:spcBef>
                <a:spcPts val="0"/>
              </a:spcBef>
              <a:spcAft>
                <a:spcPts val="0"/>
              </a:spcAft>
              <a:buNone/>
              <a:defRPr sz="2625" b="0">
                <a:solidFill>
                  <a:schemeClr val="tx1"/>
                </a:solidFill>
                <a:latin typeface="+mn-lt"/>
                <a:ea typeface="+mn-lt"/>
                <a:cs typeface="+mn-lt"/>
              </a:defRPr>
            </a:lvl5pPr>
            <a:lvl6pPr marL="0" indent="0" algn="ctr">
              <a:lnSpc>
                <a:spcPct val="110000"/>
              </a:lnSpc>
              <a:spcBef>
                <a:spcPts val="0"/>
              </a:spcBef>
              <a:spcAft>
                <a:spcPts val="0"/>
              </a:spcAft>
              <a:buNone/>
              <a:defRPr sz="2625" b="0">
                <a:solidFill>
                  <a:schemeClr val="tx1"/>
                </a:solidFill>
                <a:latin typeface="+mn-lt"/>
                <a:ea typeface="+mn-lt"/>
                <a:cs typeface="+mn-lt"/>
              </a:defRPr>
            </a:lvl6pPr>
            <a:lvl7pPr marL="0" indent="0" algn="ctr">
              <a:lnSpc>
                <a:spcPct val="110000"/>
              </a:lnSpc>
              <a:spcBef>
                <a:spcPts val="0"/>
              </a:spcBef>
              <a:spcAft>
                <a:spcPts val="0"/>
              </a:spcAft>
              <a:buNone/>
              <a:defRPr sz="2625" b="0">
                <a:solidFill>
                  <a:schemeClr val="tx1"/>
                </a:solidFill>
                <a:latin typeface="+mn-lt"/>
                <a:ea typeface="+mn-lt"/>
                <a:cs typeface="+mn-lt"/>
              </a:defRPr>
            </a:lvl7pPr>
            <a:lvl8pPr marL="0" indent="0" algn="ctr">
              <a:lnSpc>
                <a:spcPct val="110000"/>
              </a:lnSpc>
              <a:spcBef>
                <a:spcPts val="0"/>
              </a:spcBef>
              <a:spcAft>
                <a:spcPts val="0"/>
              </a:spcAft>
              <a:buNone/>
              <a:defRPr sz="2625" b="0">
                <a:solidFill>
                  <a:schemeClr val="tx1"/>
                </a:solidFill>
                <a:latin typeface="+mn-lt"/>
                <a:ea typeface="+mn-lt"/>
                <a:cs typeface="+mn-lt"/>
              </a:defRPr>
            </a:lvl8pPr>
            <a:lvl9pPr marL="0" indent="0" algn="ctr">
              <a:lnSpc>
                <a:spcPct val="110000"/>
              </a:lnSpc>
              <a:spcBef>
                <a:spcPts val="0"/>
              </a:spcBef>
              <a:spcAft>
                <a:spcPts val="0"/>
              </a:spcAft>
              <a:buNone/>
              <a:defRPr sz="2625"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D60C0F5-8DBB-4699-ABAB-263A8B81B817}"/>
              </a:ext>
            </a:extLst>
          </p:cNvPr>
          <p:cNvSpPr>
            <a:spLocks xmlns:a="http://schemas.openxmlformats.org/drawingml/2006/main" noGrp="1"/>
          </p:cNvSpPr>
          <p:nvPr>
            <p:ph type="title" idx="0"/>
          </p:nvPr>
        </p:nvSpPr>
        <p:spPr>
          <a:xfrm xmlns:a="http://schemas.openxmlformats.org/drawingml/2006/main">
            <a:off x="1524000" y="3571875"/>
            <a:ext cx="12192000" cy="1428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50" b="1">
                <a:solidFill>
                  <a:schemeClr val="tx1"/>
                </a:solidFill>
                <a:latin typeface="+mj-lt"/>
                <a:ea typeface="+mj-lt"/>
                <a:cs typeface="+mj-lt"/>
              </a:defRPr>
            </a:defPPr>
            <a:lvl1pPr marL="0" indent="0" algn="ctr">
              <a:lnSpc>
                <a:spcPct val="110000"/>
              </a:lnSpc>
              <a:spcBef>
                <a:spcPts val="0"/>
              </a:spcBef>
              <a:spcAft>
                <a:spcPts val="0"/>
              </a:spcAft>
              <a:buNone/>
              <a:defRPr sz="5250" b="1">
                <a:solidFill>
                  <a:schemeClr val="tx1"/>
                </a:solidFill>
                <a:latin typeface="+mj-lt"/>
                <a:ea typeface="+mj-lt"/>
                <a:cs typeface="+mj-lt"/>
              </a:defRPr>
            </a:lvl1pPr>
            <a:lvl2pPr marL="0" indent="0" algn="ctr">
              <a:lnSpc>
                <a:spcPct val="110000"/>
              </a:lnSpc>
              <a:spcBef>
                <a:spcPts val="0"/>
              </a:spcBef>
              <a:spcAft>
                <a:spcPts val="0"/>
              </a:spcAft>
              <a:buNone/>
              <a:defRPr sz="5250" b="1">
                <a:solidFill>
                  <a:schemeClr val="tx1"/>
                </a:solidFill>
                <a:latin typeface="+mj-lt"/>
                <a:ea typeface="+mj-lt"/>
                <a:cs typeface="+mj-lt"/>
              </a:defRPr>
            </a:lvl2pPr>
            <a:lvl3pPr marL="0" indent="0" algn="ctr">
              <a:lnSpc>
                <a:spcPct val="110000"/>
              </a:lnSpc>
              <a:spcBef>
                <a:spcPts val="0"/>
              </a:spcBef>
              <a:spcAft>
                <a:spcPts val="0"/>
              </a:spcAft>
              <a:buNone/>
              <a:defRPr sz="5250" b="1">
                <a:solidFill>
                  <a:schemeClr val="tx1"/>
                </a:solidFill>
                <a:latin typeface="+mj-lt"/>
                <a:ea typeface="+mj-lt"/>
                <a:cs typeface="+mj-lt"/>
              </a:defRPr>
            </a:lvl3pPr>
            <a:lvl4pPr marL="0" indent="0" algn="ctr">
              <a:lnSpc>
                <a:spcPct val="110000"/>
              </a:lnSpc>
              <a:spcBef>
                <a:spcPts val="0"/>
              </a:spcBef>
              <a:spcAft>
                <a:spcPts val="0"/>
              </a:spcAft>
              <a:buNone/>
              <a:defRPr sz="5250" b="1">
                <a:solidFill>
                  <a:schemeClr val="tx1"/>
                </a:solidFill>
                <a:latin typeface="+mj-lt"/>
                <a:ea typeface="+mj-lt"/>
                <a:cs typeface="+mj-lt"/>
              </a:defRPr>
            </a:lvl4pPr>
            <a:lvl5pPr marL="0" indent="0" algn="ctr">
              <a:lnSpc>
                <a:spcPct val="110000"/>
              </a:lnSpc>
              <a:spcBef>
                <a:spcPts val="0"/>
              </a:spcBef>
              <a:spcAft>
                <a:spcPts val="0"/>
              </a:spcAft>
              <a:buNone/>
              <a:defRPr sz="5250" b="1">
                <a:solidFill>
                  <a:schemeClr val="tx1"/>
                </a:solidFill>
                <a:latin typeface="+mj-lt"/>
                <a:ea typeface="+mj-lt"/>
                <a:cs typeface="+mj-lt"/>
              </a:defRPr>
            </a:lvl5pPr>
            <a:lvl6pPr marL="0" indent="0" algn="ctr">
              <a:lnSpc>
                <a:spcPct val="110000"/>
              </a:lnSpc>
              <a:spcBef>
                <a:spcPts val="0"/>
              </a:spcBef>
              <a:spcAft>
                <a:spcPts val="0"/>
              </a:spcAft>
              <a:buNone/>
              <a:defRPr sz="5250" b="1">
                <a:solidFill>
                  <a:schemeClr val="tx1"/>
                </a:solidFill>
                <a:latin typeface="+mj-lt"/>
                <a:ea typeface="+mj-lt"/>
                <a:cs typeface="+mj-lt"/>
              </a:defRPr>
            </a:lvl6pPr>
            <a:lvl7pPr marL="0" indent="0" algn="ctr">
              <a:lnSpc>
                <a:spcPct val="110000"/>
              </a:lnSpc>
              <a:spcBef>
                <a:spcPts val="0"/>
              </a:spcBef>
              <a:spcAft>
                <a:spcPts val="0"/>
              </a:spcAft>
              <a:buNone/>
              <a:defRPr sz="5250" b="1">
                <a:solidFill>
                  <a:schemeClr val="tx1"/>
                </a:solidFill>
                <a:latin typeface="+mj-lt"/>
                <a:ea typeface="+mj-lt"/>
                <a:cs typeface="+mj-lt"/>
              </a:defRPr>
            </a:lvl7pPr>
            <a:lvl8pPr marL="0" indent="0" algn="ctr">
              <a:lnSpc>
                <a:spcPct val="110000"/>
              </a:lnSpc>
              <a:spcBef>
                <a:spcPts val="0"/>
              </a:spcBef>
              <a:spcAft>
                <a:spcPts val="0"/>
              </a:spcAft>
              <a:buNone/>
              <a:defRPr sz="5250" b="1">
                <a:solidFill>
                  <a:schemeClr val="tx1"/>
                </a:solidFill>
                <a:latin typeface="+mj-lt"/>
                <a:ea typeface="+mj-lt"/>
                <a:cs typeface="+mj-lt"/>
              </a:defRPr>
            </a:lvl8pPr>
            <a:lvl9pPr marL="0" indent="0" algn="ctr">
              <a:lnSpc>
                <a:spcPct val="110000"/>
              </a:lnSpc>
              <a:spcBef>
                <a:spcPts val="0"/>
              </a:spcBef>
              <a:spcAft>
                <a:spcPts val="0"/>
              </a:spcAft>
              <a:buNone/>
              <a:defRPr sz="525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877E596-D5BE-43C7-92FA-53FD89CD816A}"/>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3BFA6FD-D6C5-44D2-8B89-AADCC62C8C9A}"/>
              </a:ext>
            </a:extLst>
          </p:cNvPr>
          <p:cNvSpPr>
            <a:spLocks xmlns:a="http://schemas.openxmlformats.org/drawingml/2006/main" noGrp="1"/>
          </p:cNvSpPr>
          <p:nvPr>
            <p:ph type="body" idx="1"/>
          </p:nvPr>
        </p:nvSpPr>
        <p:spPr>
          <a:xfrm xmlns:a="http://schemas.openxmlformats.org/drawingml/2006/main">
            <a:off x="857250" y="2381250"/>
            <a:ext cx="13525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gn="l">
              <a:lnSpc>
                <a:spcPct val="110000"/>
              </a:lnSpc>
              <a:spcBef>
                <a:spcPts val="0"/>
              </a:spcBef>
              <a:spcAft>
                <a:spcPts val="1500"/>
              </a:spcAft>
              <a:buChar char="•"/>
              <a:defRPr sz="2813" b="0">
                <a:solidFill>
                  <a:schemeClr val="tx1"/>
                </a:solidFill>
                <a:latin typeface="+mn-lt"/>
                <a:ea typeface="+mn-lt"/>
                <a:cs typeface="+mn-lt"/>
              </a:defRPr>
            </a:lvl1pPr>
            <a:lvl2pPr marL="666750" indent="-285750" algn="l">
              <a:lnSpc>
                <a:spcPct val="110000"/>
              </a:lnSpc>
              <a:spcBef>
                <a:spcPts val="0"/>
              </a:spcBef>
              <a:spcAft>
                <a:spcPts val="1500"/>
              </a:spcAft>
              <a:buChar char="•"/>
              <a:defRPr sz="2813" b="0">
                <a:solidFill>
                  <a:schemeClr val="tx1"/>
                </a:solidFill>
                <a:latin typeface="+mn-lt"/>
                <a:ea typeface="+mn-lt"/>
                <a:cs typeface="+mn-lt"/>
              </a:defRPr>
            </a:lvl2pPr>
            <a:lvl3pPr marL="1047750" indent="-285750" algn="l">
              <a:lnSpc>
                <a:spcPct val="110000"/>
              </a:lnSpc>
              <a:spcBef>
                <a:spcPts val="0"/>
              </a:spcBef>
              <a:spcAft>
                <a:spcPts val="1500"/>
              </a:spcAft>
              <a:buChar char="•"/>
              <a:defRPr sz="2813" b="0">
                <a:solidFill>
                  <a:schemeClr val="tx1"/>
                </a:solidFill>
                <a:latin typeface="+mn-lt"/>
                <a:ea typeface="+mn-lt"/>
                <a:cs typeface="+mn-lt"/>
              </a:defRPr>
            </a:lvl3pPr>
            <a:lvl4pPr marL="1428750" indent="-285750" algn="l">
              <a:lnSpc>
                <a:spcPct val="110000"/>
              </a:lnSpc>
              <a:spcBef>
                <a:spcPts val="0"/>
              </a:spcBef>
              <a:spcAft>
                <a:spcPts val="1500"/>
              </a:spcAft>
              <a:buChar char="•"/>
              <a:defRPr sz="2813" b="0">
                <a:solidFill>
                  <a:schemeClr val="tx1"/>
                </a:solidFill>
                <a:latin typeface="+mn-lt"/>
                <a:ea typeface="+mn-lt"/>
                <a:cs typeface="+mn-lt"/>
              </a:defRPr>
            </a:lvl4pPr>
            <a:lvl5pPr marL="1809750" indent="-285750" algn="l">
              <a:lnSpc>
                <a:spcPct val="110000"/>
              </a:lnSpc>
              <a:spcBef>
                <a:spcPts val="0"/>
              </a:spcBef>
              <a:spcAft>
                <a:spcPts val="1500"/>
              </a:spcAft>
              <a:buChar char="•"/>
              <a:defRPr sz="2813" b="0">
                <a:solidFill>
                  <a:schemeClr val="tx1"/>
                </a:solidFill>
                <a:latin typeface="+mn-lt"/>
                <a:ea typeface="+mn-lt"/>
                <a:cs typeface="+mn-lt"/>
              </a:defRPr>
            </a:lvl5pPr>
            <a:lvl6pPr marL="2190750" indent="-285750" algn="l">
              <a:lnSpc>
                <a:spcPct val="110000"/>
              </a:lnSpc>
              <a:spcBef>
                <a:spcPts val="0"/>
              </a:spcBef>
              <a:spcAft>
                <a:spcPts val="1500"/>
              </a:spcAft>
              <a:buChar char="•"/>
              <a:defRPr sz="2813" b="0">
                <a:solidFill>
                  <a:schemeClr val="tx1"/>
                </a:solidFill>
                <a:latin typeface="+mn-lt"/>
                <a:ea typeface="+mn-lt"/>
                <a:cs typeface="+mn-lt"/>
              </a:defRPr>
            </a:lvl6pPr>
            <a:lvl7pPr marL="2571750" indent="-285750" algn="l">
              <a:lnSpc>
                <a:spcPct val="110000"/>
              </a:lnSpc>
              <a:spcBef>
                <a:spcPts val="0"/>
              </a:spcBef>
              <a:spcAft>
                <a:spcPts val="1500"/>
              </a:spcAft>
              <a:buChar char="•"/>
              <a:defRPr sz="2813" b="0">
                <a:solidFill>
                  <a:schemeClr val="tx1"/>
                </a:solidFill>
                <a:latin typeface="+mn-lt"/>
                <a:ea typeface="+mn-lt"/>
                <a:cs typeface="+mn-lt"/>
              </a:defRPr>
            </a:lvl7pPr>
            <a:lvl8pPr marL="2952750" indent="-285750" algn="l">
              <a:lnSpc>
                <a:spcPct val="110000"/>
              </a:lnSpc>
              <a:spcBef>
                <a:spcPts val="0"/>
              </a:spcBef>
              <a:spcAft>
                <a:spcPts val="1500"/>
              </a:spcAft>
              <a:buChar char="•"/>
              <a:defRPr sz="2813" b="0">
                <a:solidFill>
                  <a:schemeClr val="tx1"/>
                </a:solidFill>
                <a:latin typeface="+mn-lt"/>
                <a:ea typeface="+mn-lt"/>
                <a:cs typeface="+mn-lt"/>
              </a:defRPr>
            </a:lvl8pPr>
            <a:lvl9pPr marL="3333750" indent="-285750" algn="l">
              <a:lnSpc>
                <a:spcPct val="110000"/>
              </a:lnSpc>
              <a:spcBef>
                <a:spcPts val="0"/>
              </a:spcBef>
              <a:spcAft>
                <a:spcPts val="1500"/>
              </a:spcAft>
              <a:buChar char="•"/>
              <a:defRPr sz="2813"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4180B32-1DE7-4C21-854F-5CBBCE3A976B}"/>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8B587EF-9262-452A-B79B-25D1D1EA7719}"/>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gn="l">
              <a:lnSpc>
                <a:spcPct val="110000"/>
              </a:lnSpc>
              <a:spcBef>
                <a:spcPts val="0"/>
              </a:spcBef>
              <a:spcAft>
                <a:spcPts val="1500"/>
              </a:spcAft>
              <a:buChar char="•"/>
              <a:defRPr sz="2625" b="0">
                <a:solidFill>
                  <a:schemeClr val="tx1"/>
                </a:solidFill>
                <a:latin typeface="+mn-lt"/>
                <a:ea typeface="+mn-lt"/>
                <a:cs typeface="+mn-lt"/>
              </a:defRPr>
            </a:lvl1pPr>
            <a:lvl2pPr marL="666750" indent="-285750" algn="l">
              <a:lnSpc>
                <a:spcPct val="110000"/>
              </a:lnSpc>
              <a:spcBef>
                <a:spcPts val="0"/>
              </a:spcBef>
              <a:spcAft>
                <a:spcPts val="1500"/>
              </a:spcAft>
              <a:buChar char="•"/>
              <a:defRPr sz="2625" b="0">
                <a:solidFill>
                  <a:schemeClr val="tx1"/>
                </a:solidFill>
                <a:latin typeface="+mn-lt"/>
                <a:ea typeface="+mn-lt"/>
                <a:cs typeface="+mn-lt"/>
              </a:defRPr>
            </a:lvl2pPr>
            <a:lvl3pPr marL="1047750" indent="-285750" algn="l">
              <a:lnSpc>
                <a:spcPct val="110000"/>
              </a:lnSpc>
              <a:spcBef>
                <a:spcPts val="0"/>
              </a:spcBef>
              <a:spcAft>
                <a:spcPts val="1500"/>
              </a:spcAft>
              <a:buChar char="•"/>
              <a:defRPr sz="2625" b="0">
                <a:solidFill>
                  <a:schemeClr val="tx1"/>
                </a:solidFill>
                <a:latin typeface="+mn-lt"/>
                <a:ea typeface="+mn-lt"/>
                <a:cs typeface="+mn-lt"/>
              </a:defRPr>
            </a:lvl3pPr>
            <a:lvl4pPr marL="1428750" indent="-285750" algn="l">
              <a:lnSpc>
                <a:spcPct val="110000"/>
              </a:lnSpc>
              <a:spcBef>
                <a:spcPts val="0"/>
              </a:spcBef>
              <a:spcAft>
                <a:spcPts val="1500"/>
              </a:spcAft>
              <a:buChar char="•"/>
              <a:defRPr sz="2625" b="0">
                <a:solidFill>
                  <a:schemeClr val="tx1"/>
                </a:solidFill>
                <a:latin typeface="+mn-lt"/>
                <a:ea typeface="+mn-lt"/>
                <a:cs typeface="+mn-lt"/>
              </a:defRPr>
            </a:lvl4pPr>
            <a:lvl5pPr marL="1809750" indent="-285750" algn="l">
              <a:lnSpc>
                <a:spcPct val="110000"/>
              </a:lnSpc>
              <a:spcBef>
                <a:spcPts val="0"/>
              </a:spcBef>
              <a:spcAft>
                <a:spcPts val="1500"/>
              </a:spcAft>
              <a:buChar char="•"/>
              <a:defRPr sz="2625" b="0">
                <a:solidFill>
                  <a:schemeClr val="tx1"/>
                </a:solidFill>
                <a:latin typeface="+mn-lt"/>
                <a:ea typeface="+mn-lt"/>
                <a:cs typeface="+mn-lt"/>
              </a:defRPr>
            </a:lvl5pPr>
            <a:lvl6pPr marL="2190750" indent="-285750" algn="l">
              <a:lnSpc>
                <a:spcPct val="110000"/>
              </a:lnSpc>
              <a:spcBef>
                <a:spcPts val="0"/>
              </a:spcBef>
              <a:spcAft>
                <a:spcPts val="1500"/>
              </a:spcAft>
              <a:buChar char="•"/>
              <a:defRPr sz="2625" b="0">
                <a:solidFill>
                  <a:schemeClr val="tx1"/>
                </a:solidFill>
                <a:latin typeface="+mn-lt"/>
                <a:ea typeface="+mn-lt"/>
                <a:cs typeface="+mn-lt"/>
              </a:defRPr>
            </a:lvl6pPr>
            <a:lvl7pPr marL="2571750" indent="-285750" algn="l">
              <a:lnSpc>
                <a:spcPct val="110000"/>
              </a:lnSpc>
              <a:spcBef>
                <a:spcPts val="0"/>
              </a:spcBef>
              <a:spcAft>
                <a:spcPts val="1500"/>
              </a:spcAft>
              <a:buChar char="•"/>
              <a:defRPr sz="2625" b="0">
                <a:solidFill>
                  <a:schemeClr val="tx1"/>
                </a:solidFill>
                <a:latin typeface="+mn-lt"/>
                <a:ea typeface="+mn-lt"/>
                <a:cs typeface="+mn-lt"/>
              </a:defRPr>
            </a:lvl7pPr>
            <a:lvl8pPr marL="2952750" indent="-285750" algn="l">
              <a:lnSpc>
                <a:spcPct val="110000"/>
              </a:lnSpc>
              <a:spcBef>
                <a:spcPts val="0"/>
              </a:spcBef>
              <a:spcAft>
                <a:spcPts val="1500"/>
              </a:spcAft>
              <a:buChar char="•"/>
              <a:defRPr sz="2625" b="0">
                <a:solidFill>
                  <a:schemeClr val="tx1"/>
                </a:solidFill>
                <a:latin typeface="+mn-lt"/>
                <a:ea typeface="+mn-lt"/>
                <a:cs typeface="+mn-lt"/>
              </a:defRPr>
            </a:lvl8pPr>
            <a:lvl9pPr marL="3333750" indent="-285750" algn="l">
              <a:lnSpc>
                <a:spcPct val="110000"/>
              </a:lnSpc>
              <a:spcBef>
                <a:spcPts val="0"/>
              </a:spcBef>
              <a:spcAft>
                <a:spcPts val="1500"/>
              </a:spcAft>
              <a:buChar char="•"/>
              <a:defRPr sz="2625"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776BB5A-B0F0-45DC-A856-4C0A3F496F28}"/>
              </a:ext>
            </a:extLst>
          </p:cNvPr>
          <p:cNvSpPr>
            <a:spLocks xmlns:a="http://schemas.openxmlformats.org/drawingml/2006/main" noGrp="1"/>
          </p:cNvSpPr>
          <p:nvPr>
            <p:ph type="body" idx="2"/>
          </p:nvPr>
        </p:nvSpPr>
        <p:spPr>
          <a:xfrm xmlns:a="http://schemas.openxmlformats.org/drawingml/2006/main">
            <a:off x="8096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gn="l">
              <a:lnSpc>
                <a:spcPct val="110000"/>
              </a:lnSpc>
              <a:spcBef>
                <a:spcPts val="0"/>
              </a:spcBef>
              <a:spcAft>
                <a:spcPts val="1500"/>
              </a:spcAft>
              <a:buChar char="•"/>
              <a:defRPr sz="2625" b="0">
                <a:solidFill>
                  <a:schemeClr val="tx1"/>
                </a:solidFill>
                <a:latin typeface="+mn-lt"/>
                <a:ea typeface="+mn-lt"/>
                <a:cs typeface="+mn-lt"/>
              </a:defRPr>
            </a:lvl1pPr>
            <a:lvl2pPr marL="666750" indent="-285750" algn="l">
              <a:lnSpc>
                <a:spcPct val="110000"/>
              </a:lnSpc>
              <a:spcBef>
                <a:spcPts val="0"/>
              </a:spcBef>
              <a:spcAft>
                <a:spcPts val="1500"/>
              </a:spcAft>
              <a:buChar char="•"/>
              <a:defRPr sz="2625" b="0">
                <a:solidFill>
                  <a:schemeClr val="tx1"/>
                </a:solidFill>
                <a:latin typeface="+mn-lt"/>
                <a:ea typeface="+mn-lt"/>
                <a:cs typeface="+mn-lt"/>
              </a:defRPr>
            </a:lvl2pPr>
            <a:lvl3pPr marL="1047750" indent="-285750" algn="l">
              <a:lnSpc>
                <a:spcPct val="110000"/>
              </a:lnSpc>
              <a:spcBef>
                <a:spcPts val="0"/>
              </a:spcBef>
              <a:spcAft>
                <a:spcPts val="1500"/>
              </a:spcAft>
              <a:buChar char="•"/>
              <a:defRPr sz="2625" b="0">
                <a:solidFill>
                  <a:schemeClr val="tx1"/>
                </a:solidFill>
                <a:latin typeface="+mn-lt"/>
                <a:ea typeface="+mn-lt"/>
                <a:cs typeface="+mn-lt"/>
              </a:defRPr>
            </a:lvl3pPr>
            <a:lvl4pPr marL="1428750" indent="-285750" algn="l">
              <a:lnSpc>
                <a:spcPct val="110000"/>
              </a:lnSpc>
              <a:spcBef>
                <a:spcPts val="0"/>
              </a:spcBef>
              <a:spcAft>
                <a:spcPts val="1500"/>
              </a:spcAft>
              <a:buChar char="•"/>
              <a:defRPr sz="2625" b="0">
                <a:solidFill>
                  <a:schemeClr val="tx1"/>
                </a:solidFill>
                <a:latin typeface="+mn-lt"/>
                <a:ea typeface="+mn-lt"/>
                <a:cs typeface="+mn-lt"/>
              </a:defRPr>
            </a:lvl4pPr>
            <a:lvl5pPr marL="1809750" indent="-285750" algn="l">
              <a:lnSpc>
                <a:spcPct val="110000"/>
              </a:lnSpc>
              <a:spcBef>
                <a:spcPts val="0"/>
              </a:spcBef>
              <a:spcAft>
                <a:spcPts val="1500"/>
              </a:spcAft>
              <a:buChar char="•"/>
              <a:defRPr sz="2625" b="0">
                <a:solidFill>
                  <a:schemeClr val="tx1"/>
                </a:solidFill>
                <a:latin typeface="+mn-lt"/>
                <a:ea typeface="+mn-lt"/>
                <a:cs typeface="+mn-lt"/>
              </a:defRPr>
            </a:lvl5pPr>
            <a:lvl6pPr marL="2190750" indent="-285750" algn="l">
              <a:lnSpc>
                <a:spcPct val="110000"/>
              </a:lnSpc>
              <a:spcBef>
                <a:spcPts val="0"/>
              </a:spcBef>
              <a:spcAft>
                <a:spcPts val="1500"/>
              </a:spcAft>
              <a:buChar char="•"/>
              <a:defRPr sz="2625" b="0">
                <a:solidFill>
                  <a:schemeClr val="tx1"/>
                </a:solidFill>
                <a:latin typeface="+mn-lt"/>
                <a:ea typeface="+mn-lt"/>
                <a:cs typeface="+mn-lt"/>
              </a:defRPr>
            </a:lvl6pPr>
            <a:lvl7pPr marL="2571750" indent="-285750" algn="l">
              <a:lnSpc>
                <a:spcPct val="110000"/>
              </a:lnSpc>
              <a:spcBef>
                <a:spcPts val="0"/>
              </a:spcBef>
              <a:spcAft>
                <a:spcPts val="1500"/>
              </a:spcAft>
              <a:buChar char="•"/>
              <a:defRPr sz="2625" b="0">
                <a:solidFill>
                  <a:schemeClr val="tx1"/>
                </a:solidFill>
                <a:latin typeface="+mn-lt"/>
                <a:ea typeface="+mn-lt"/>
                <a:cs typeface="+mn-lt"/>
              </a:defRPr>
            </a:lvl7pPr>
            <a:lvl8pPr marL="2952750" indent="-285750" algn="l">
              <a:lnSpc>
                <a:spcPct val="110000"/>
              </a:lnSpc>
              <a:spcBef>
                <a:spcPts val="0"/>
              </a:spcBef>
              <a:spcAft>
                <a:spcPts val="1500"/>
              </a:spcAft>
              <a:buChar char="•"/>
              <a:defRPr sz="2625" b="0">
                <a:solidFill>
                  <a:schemeClr val="tx1"/>
                </a:solidFill>
                <a:latin typeface="+mn-lt"/>
                <a:ea typeface="+mn-lt"/>
                <a:cs typeface="+mn-lt"/>
              </a:defRPr>
            </a:lvl8pPr>
            <a:lvl9pPr marL="3333750" indent="-285750" algn="l">
              <a:lnSpc>
                <a:spcPct val="110000"/>
              </a:lnSpc>
              <a:spcBef>
                <a:spcPts val="0"/>
              </a:spcBef>
              <a:spcAft>
                <a:spcPts val="1500"/>
              </a:spcAft>
              <a:buChar char="•"/>
              <a:defRPr sz="2625"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D074D87-E0A3-4687-B68E-E53ED2A52FC4}"/>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4416EE8-FA04-4F34-9835-5398E4705F05}"/>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gn="l">
              <a:lnSpc>
                <a:spcPct val="110000"/>
              </a:lnSpc>
              <a:spcBef>
                <a:spcPts val="0"/>
              </a:spcBef>
              <a:spcAft>
                <a:spcPts val="1500"/>
              </a:spcAft>
              <a:buChar char="•"/>
              <a:defRPr sz="2813" b="0">
                <a:solidFill>
                  <a:schemeClr val="tx1"/>
                </a:solidFill>
                <a:latin typeface="+mn-lt"/>
                <a:ea typeface="+mn-lt"/>
                <a:cs typeface="+mn-lt"/>
              </a:defRPr>
            </a:lvl1pPr>
            <a:lvl2pPr marL="666750" indent="-285750" algn="l">
              <a:lnSpc>
                <a:spcPct val="110000"/>
              </a:lnSpc>
              <a:spcBef>
                <a:spcPts val="0"/>
              </a:spcBef>
              <a:spcAft>
                <a:spcPts val="1500"/>
              </a:spcAft>
              <a:buChar char="•"/>
              <a:defRPr sz="2813" b="0">
                <a:solidFill>
                  <a:schemeClr val="tx1"/>
                </a:solidFill>
                <a:latin typeface="+mn-lt"/>
                <a:ea typeface="+mn-lt"/>
                <a:cs typeface="+mn-lt"/>
              </a:defRPr>
            </a:lvl2pPr>
            <a:lvl3pPr marL="1047750" indent="-285750" algn="l">
              <a:lnSpc>
                <a:spcPct val="110000"/>
              </a:lnSpc>
              <a:spcBef>
                <a:spcPts val="0"/>
              </a:spcBef>
              <a:spcAft>
                <a:spcPts val="1500"/>
              </a:spcAft>
              <a:buChar char="•"/>
              <a:defRPr sz="2813" b="0">
                <a:solidFill>
                  <a:schemeClr val="tx1"/>
                </a:solidFill>
                <a:latin typeface="+mn-lt"/>
                <a:ea typeface="+mn-lt"/>
                <a:cs typeface="+mn-lt"/>
              </a:defRPr>
            </a:lvl3pPr>
            <a:lvl4pPr marL="1428750" indent="-285750" algn="l">
              <a:lnSpc>
                <a:spcPct val="110000"/>
              </a:lnSpc>
              <a:spcBef>
                <a:spcPts val="0"/>
              </a:spcBef>
              <a:spcAft>
                <a:spcPts val="1500"/>
              </a:spcAft>
              <a:buChar char="•"/>
              <a:defRPr sz="2813" b="0">
                <a:solidFill>
                  <a:schemeClr val="tx1"/>
                </a:solidFill>
                <a:latin typeface="+mn-lt"/>
                <a:ea typeface="+mn-lt"/>
                <a:cs typeface="+mn-lt"/>
              </a:defRPr>
            </a:lvl4pPr>
            <a:lvl5pPr marL="1809750" indent="-285750" algn="l">
              <a:lnSpc>
                <a:spcPct val="110000"/>
              </a:lnSpc>
              <a:spcBef>
                <a:spcPts val="0"/>
              </a:spcBef>
              <a:spcAft>
                <a:spcPts val="1500"/>
              </a:spcAft>
              <a:buChar char="•"/>
              <a:defRPr sz="2813" b="0">
                <a:solidFill>
                  <a:schemeClr val="tx1"/>
                </a:solidFill>
                <a:latin typeface="+mn-lt"/>
                <a:ea typeface="+mn-lt"/>
                <a:cs typeface="+mn-lt"/>
              </a:defRPr>
            </a:lvl5pPr>
            <a:lvl6pPr marL="2190750" indent="-285750" algn="l">
              <a:lnSpc>
                <a:spcPct val="110000"/>
              </a:lnSpc>
              <a:spcBef>
                <a:spcPts val="0"/>
              </a:spcBef>
              <a:spcAft>
                <a:spcPts val="1500"/>
              </a:spcAft>
              <a:buChar char="•"/>
              <a:defRPr sz="2813" b="0">
                <a:solidFill>
                  <a:schemeClr val="tx1"/>
                </a:solidFill>
                <a:latin typeface="+mn-lt"/>
                <a:ea typeface="+mn-lt"/>
                <a:cs typeface="+mn-lt"/>
              </a:defRPr>
            </a:lvl6pPr>
            <a:lvl7pPr marL="2571750" indent="-285750" algn="l">
              <a:lnSpc>
                <a:spcPct val="110000"/>
              </a:lnSpc>
              <a:spcBef>
                <a:spcPts val="0"/>
              </a:spcBef>
              <a:spcAft>
                <a:spcPts val="1500"/>
              </a:spcAft>
              <a:buChar char="•"/>
              <a:defRPr sz="2813" b="0">
                <a:solidFill>
                  <a:schemeClr val="tx1"/>
                </a:solidFill>
                <a:latin typeface="+mn-lt"/>
                <a:ea typeface="+mn-lt"/>
                <a:cs typeface="+mn-lt"/>
              </a:defRPr>
            </a:lvl7pPr>
            <a:lvl8pPr marL="2952750" indent="-285750" algn="l">
              <a:lnSpc>
                <a:spcPct val="110000"/>
              </a:lnSpc>
              <a:spcBef>
                <a:spcPts val="0"/>
              </a:spcBef>
              <a:spcAft>
                <a:spcPts val="1500"/>
              </a:spcAft>
              <a:buChar char="•"/>
              <a:defRPr sz="2813" b="0">
                <a:solidFill>
                  <a:schemeClr val="tx1"/>
                </a:solidFill>
                <a:latin typeface="+mn-lt"/>
                <a:ea typeface="+mn-lt"/>
                <a:cs typeface="+mn-lt"/>
              </a:defRPr>
            </a:lvl8pPr>
            <a:lvl9pPr marL="3333750" indent="-285750" algn="l">
              <a:lnSpc>
                <a:spcPct val="110000"/>
              </a:lnSpc>
              <a:spcBef>
                <a:spcPts val="0"/>
              </a:spcBef>
              <a:spcAft>
                <a:spcPts val="1500"/>
              </a:spcAft>
              <a:buChar char="•"/>
              <a:defRPr sz="2813"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f45abef4d104108" /><Relationship Type="http://schemas.openxmlformats.org/officeDocument/2006/relationships/slideLayout" Target="/ppt/slideLayouts/slideLayout1.xml" Id="R5942316aea2b42de" /><Relationship Type="http://schemas.openxmlformats.org/officeDocument/2006/relationships/slideLayout" Target="/ppt/slideLayouts/slideLayout2.xml" Id="Ree2e628f27334bd7" /><Relationship Type="http://schemas.openxmlformats.org/officeDocument/2006/relationships/slideLayout" Target="/ppt/slideLayouts/slideLayout3.xml" Id="R8a330c6634be4008" /><Relationship Type="http://schemas.openxmlformats.org/officeDocument/2006/relationships/slideLayout" Target="/ppt/slideLayouts/slideLayout4.xml" Id="Ra09c75db13b2472b" /><Relationship Type="http://schemas.openxmlformats.org/officeDocument/2006/relationships/slideLayout" Target="/ppt/slideLayouts/slideLayout5.xml" Id="R950e5329ac15452b" /><Relationship Type="http://schemas.openxmlformats.org/officeDocument/2006/relationships/slideLayout" Target="/ppt/slideLayouts/slideLayout6.xml" Id="Rea33fa17a9794a1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942316aea2b42de"/>
    <p:sldLayoutId xmlns:r="http://schemas.openxmlformats.org/officeDocument/2006/relationships" id="2147483650" r:id="Ree2e628f27334bd7"/>
    <p:sldLayoutId xmlns:r="http://schemas.openxmlformats.org/officeDocument/2006/relationships" id="2147483651" r:id="R8a330c6634be4008"/>
    <p:sldLayoutId xmlns:r="http://schemas.openxmlformats.org/officeDocument/2006/relationships" id="2147483652" r:id="Ra09c75db13b2472b"/>
    <p:sldLayoutId xmlns:r="http://schemas.openxmlformats.org/officeDocument/2006/relationships" id="2147483653" r:id="R950e5329ac15452b"/>
    <p:sldLayoutId xmlns:r="http://schemas.openxmlformats.org/officeDocument/2006/relationships" id="2147483654" r:id="Rea33fa17a9794a1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Meiryo UI"/>
        <a:ea typeface=""/>
        <a:cs typeface=""/>
      </a:majorFont>
      <a:minorFont>
        <a:latin typeface="Meiryo UI"/>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e66880997ff4f86" /><Relationship Type="http://schemas.openxmlformats.org/officeDocument/2006/relationships/image" Target="/ppt/media/image.png" Id="R7fe9f09cd9d549fe" /><Relationship Type="http://schemas.openxmlformats.org/officeDocument/2006/relationships/notesSlide" Target="/ppt/notesSlides/notesSlide1.xml" Id="Rb95d274f3278442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8c90ac683c949d9" /><Relationship Type="http://schemas.openxmlformats.org/officeDocument/2006/relationships/notesSlide" Target="/ppt/notesSlides/notesSlide2.xml" Id="R95e9ff332356417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6488b29f376404d" /><Relationship Type="http://schemas.openxmlformats.org/officeDocument/2006/relationships/notesSlide" Target="/ppt/notesSlides/notesSlide3.xml" Id="Rd0d39773de75444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220033c417c43cb" /><Relationship Type="http://schemas.openxmlformats.org/officeDocument/2006/relationships/notesSlide" Target="/ppt/notesSlides/notesSlide4.xml" Id="Ra00e5e38b71a4b2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36bbbb2cf56455c" /><Relationship Type="http://schemas.openxmlformats.org/officeDocument/2006/relationships/notesSlide" Target="/ppt/notesSlides/notesSlide5.xml" Id="R36ba6a0e356f472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c759d43ad6814501" /><Relationship Type="http://schemas.openxmlformats.org/officeDocument/2006/relationships/notesSlide" Target="/ppt/notesSlides/notesSlide6.xml" Id="R2e2b465289e6402b"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344a08fcd8f45d9" /><Relationship Type="http://schemas.openxmlformats.org/officeDocument/2006/relationships/image" Target="/ppt/media/image.jpeg" Id="Rdd494ea5c2e84809" /><Relationship Type="http://schemas.openxmlformats.org/officeDocument/2006/relationships/notesSlide" Target="/ppt/notesSlides/notesSlide7.xml" Id="R7792a31488504d2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c490027d909455a" /><Relationship Type="http://schemas.openxmlformats.org/officeDocument/2006/relationships/notesSlide" Target="/ppt/notesSlides/notesSlide8.xml" Id="R2a052cf703274f7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4681e6947634249" /><Relationship Type="http://schemas.openxmlformats.org/officeDocument/2006/relationships/notesSlide" Target="/ppt/notesSlides/notesSlide9.xml" Id="Ref0dfc6bf51e48d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8bbc614fb424bcd" /><Relationship Type="http://schemas.openxmlformats.org/officeDocument/2006/relationships/notesSlide" Target="/ppt/notesSlides/notesSlide10.xml" Id="R953ca711667f4c2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951a34ac7e1406b" /><Relationship Type="http://schemas.openxmlformats.org/officeDocument/2006/relationships/notesSlide" Target="/ppt/notesSlides/notesSlide11.xml" Id="R435d139a342c4f8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3c0448afe4c74b01" /><Relationship Type="http://schemas.openxmlformats.org/officeDocument/2006/relationships/notesSlide" Target="/ppt/notesSlides/notesSlide12.xml" Id="R75a15d2fe7a3493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45f8eadfde6d4597" /><Relationship Type="http://schemas.openxmlformats.org/officeDocument/2006/relationships/notesSlide" Target="/ppt/notesSlides/notesSlide13.xml" Id="R1cf2c8b9b51a42d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f21b8397b364aaa" /><Relationship Type="http://schemas.openxmlformats.org/officeDocument/2006/relationships/notesSlide" Target="/ppt/notesSlides/notesSlide14.xml" Id="R4e572f9707ea460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5b820ff35d6348df" /><Relationship Type="http://schemas.openxmlformats.org/officeDocument/2006/relationships/notesSlide" Target="/ppt/notesSlides/notesSlide15.xml" Id="R8e2f1adbc2c5454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66935eb819d34209" /><Relationship Type="http://schemas.openxmlformats.org/officeDocument/2006/relationships/notesSlide" Target="/ppt/notesSlides/notesSlide16.xml" Id="Rfd1fa035122e45c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a2869dceb80042af" /><Relationship Type="http://schemas.openxmlformats.org/officeDocument/2006/relationships/notesSlide" Target="/ppt/notesSlides/notesSlide17.xml" Id="R09f5d4cc2ab64eb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00ae4fa7e2544e18" /><Relationship Type="http://schemas.openxmlformats.org/officeDocument/2006/relationships/notesSlide" Target="/ppt/notesSlides/notesSlide18.xml" Id="Rf6fcbc220ae444d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f529a06cde204633" /><Relationship Type="http://schemas.openxmlformats.org/officeDocument/2006/relationships/notesSlide" Target="/ppt/notesSlides/notesSlide19.xml" Id="Ra5779382d8fe4be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a78640e8ebf24f68" /><Relationship Type="http://schemas.openxmlformats.org/officeDocument/2006/relationships/notesSlide" Target="/ppt/notesSlides/notesSlide20.xml" Id="R53ffcd3903734b8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c3b8d19e86534f6c" /><Relationship Type="http://schemas.openxmlformats.org/officeDocument/2006/relationships/notesSlide" Target="/ppt/notesSlides/notesSlide21.xml" Id="Ra57052d521d341c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ea458be76ba14758" /><Relationship Type="http://schemas.openxmlformats.org/officeDocument/2006/relationships/notesSlide" Target="/ppt/notesSlides/notesSlide22.xml" Id="R62c0aeecb31a4d9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0f60d3bf42094a64" /><Relationship Type="http://schemas.openxmlformats.org/officeDocument/2006/relationships/notesSlide" Target="/ppt/notesSlides/notesSlide23.xml" Id="Ra1207e496abe465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35638e29294a4cda" /><Relationship Type="http://schemas.openxmlformats.org/officeDocument/2006/relationships/notesSlide" Target="/ppt/notesSlides/notesSlide24.xml" Id="R611781845406477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eee474dce9684e3e" /><Relationship Type="http://schemas.openxmlformats.org/officeDocument/2006/relationships/hyperlink" Target="https://www.moxa.com/getmedia/fc841939-d2ca-47a2-a0da-479c63de0650/moxa-aig-301-series-datasheet-v2.0-cht.pdf" TargetMode="External" Id="R48922757d0fa44af" /><Relationship Type="http://schemas.openxmlformats.org/officeDocument/2006/relationships/hyperlink" Target="https://www.teltonika-networks.com/products/routers/rut241" TargetMode="External" Id="R78074f3c10454a48" /><Relationship Type="http://schemas.openxmlformats.org/officeDocument/2006/relationships/hyperlink" Target="https://wiki.teltonika-networks.com/view/RUT241_VPN" TargetMode="External" Id="Rec58a369f339428e" /><Relationship Type="http://schemas.openxmlformats.org/officeDocument/2006/relationships/hyperlink" Target="https://manual.atmark-techno.com/armadillo-iot-g4/armadillo-iotg-g4_product_manual_ja-2.18.0/ch03.html" TargetMode="External" Id="Raa0b00d2b849454c" /><Relationship Type="http://schemas.openxmlformats.org/officeDocument/2006/relationships/hyperlink" Target="https://www.tandd.co.jp/support/webhelp/rtr500b/rtr500bm-settings.html" TargetMode="External" Id="R0b8f8714524e41d2" /><Relationship Type="http://schemas.openxmlformats.org/officeDocument/2006/relationships/notesSlide" Target="/ppt/notesSlides/notesSlide25.xml" Id="Rf26da913bea441f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brand">
            <a:extLst xmlns:a="http://schemas.openxmlformats.org/drawingml/2006/main">
              <a:ext uri="{FF2B5EF4-FFF2-40B4-BE49-F238E27FC236}">
                <a16:creationId xmlns:a16="http://schemas.microsoft.com/office/drawing/2014/main" id="{AFA1F89D-788F-4055-AB89-8AACF995E467}"/>
              </a:ext>
            </a:extLst>
          </p:cNvPr>
          <p:cNvSpPr>
            <a:spLocks xmlns:a="http://schemas.openxmlformats.org/drawingml/2006/main" noGrp="1"/>
          </p:cNvSpPr>
          <p:nvPr/>
        </p:nvSpPr>
        <p:spPr>
          <a:xfrm xmlns:a="http://schemas.openxmlformats.org/drawingml/2006/main">
            <a:off x="666750" y="533400"/>
            <a:ext cx="6667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75" b="1">
                <a:solidFill>
                  <a:srgbClr val="0B2942"/>
                </a:solidFill>
                <a:latin typeface="Meiryo UI"/>
                <a:ea typeface="Meiryo UI"/>
                <a:cs typeface="Meiryo UI"/>
              </a:defRPr>
            </a:defPPr>
            <a:lvl1pPr algn="l">
              <a:defRPr sz="2475" b="1">
                <a:solidFill>
                  <a:srgbClr val="0B2942"/>
                </a:solidFill>
                <a:latin typeface="Meiryo UI"/>
                <a:ea typeface="Meiryo UI"/>
                <a:cs typeface="Meiryo UI"/>
              </a:defRPr>
            </a:lvl1pPr>
            <a:lvl2pPr algn="l">
              <a:defRPr sz="2475" b="1">
                <a:solidFill>
                  <a:srgbClr val="0B2942"/>
                </a:solidFill>
                <a:latin typeface="Meiryo UI"/>
                <a:ea typeface="Meiryo UI"/>
                <a:cs typeface="Meiryo UI"/>
              </a:defRPr>
            </a:lvl2pPr>
            <a:lvl3pPr algn="l">
              <a:defRPr sz="2475" b="1">
                <a:solidFill>
                  <a:srgbClr val="0B2942"/>
                </a:solidFill>
                <a:latin typeface="Meiryo UI"/>
                <a:ea typeface="Meiryo UI"/>
                <a:cs typeface="Meiryo UI"/>
              </a:defRPr>
            </a:lvl3pPr>
            <a:lvl4pPr algn="l">
              <a:defRPr sz="2475" b="1">
                <a:solidFill>
                  <a:srgbClr val="0B2942"/>
                </a:solidFill>
                <a:latin typeface="Meiryo UI"/>
                <a:ea typeface="Meiryo UI"/>
                <a:cs typeface="Meiryo UI"/>
              </a:defRPr>
            </a:lvl4pPr>
            <a:lvl5pPr algn="l">
              <a:defRPr sz="2475" b="1">
                <a:solidFill>
                  <a:srgbClr val="0B2942"/>
                </a:solidFill>
                <a:latin typeface="Meiryo UI"/>
                <a:ea typeface="Meiryo UI"/>
                <a:cs typeface="Meiryo UI"/>
              </a:defRPr>
            </a:lvl5pPr>
            <a:lvl6pPr algn="l">
              <a:defRPr sz="2475" b="1">
                <a:solidFill>
                  <a:srgbClr val="0B2942"/>
                </a:solidFill>
                <a:latin typeface="Meiryo UI"/>
                <a:ea typeface="Meiryo UI"/>
                <a:cs typeface="Meiryo UI"/>
              </a:defRPr>
            </a:lvl6pPr>
            <a:lvl7pPr algn="l">
              <a:defRPr sz="2475" b="1">
                <a:solidFill>
                  <a:srgbClr val="0B2942"/>
                </a:solidFill>
                <a:latin typeface="Meiryo UI"/>
                <a:ea typeface="Meiryo UI"/>
                <a:cs typeface="Meiryo UI"/>
              </a:defRPr>
            </a:lvl7pPr>
            <a:lvl8pPr algn="l">
              <a:defRPr sz="2475" b="1">
                <a:solidFill>
                  <a:srgbClr val="0B2942"/>
                </a:solidFill>
                <a:latin typeface="Meiryo UI"/>
                <a:ea typeface="Meiryo UI"/>
                <a:cs typeface="Meiryo UI"/>
              </a:defRPr>
            </a:lvl8pPr>
            <a:lvl9pPr algn="l">
              <a:defRPr sz="2475" b="1">
                <a:solidFill>
                  <a:srgbClr val="0B2942"/>
                </a:solidFill>
                <a:latin typeface="Meiryo UI"/>
                <a:ea typeface="Meiryo UI"/>
                <a:cs typeface="Meiryo UI"/>
              </a:defRPr>
            </a:lvl9pPr>
          </a:lstStyle>
          <a:p xmlns:a="http://schemas.openxmlformats.org/drawingml/2006/main">
            <a:pPr algn="l">
              <a:defRPr sz="2475" b="1">
                <a:solidFill>
                  <a:srgbClr val="0B2942"/>
                </a:solidFill>
                <a:latin typeface="Meiryo UI"/>
                <a:ea typeface="Meiryo UI"/>
                <a:cs typeface="Meiryo UI"/>
              </a:defRPr>
            </a:pPr>
            <a:r>
              <a:rPr sz="2475" b="1">
                <a:solidFill>
                  <a:srgbClr val="0B2942"/>
                </a:solidFill>
                <a:latin typeface="Meiryo UI"/>
                <a:ea typeface="Meiryo UI"/>
                <a:cs typeface="Meiryo UI"/>
              </a:rPr>
              <a:t>impact mirAI</a:t>
            </a:r>
          </a:p>
        </p:txBody>
      </p:sp>
      <p:sp>
        <p:nvSpPr>
          <p:cNvPr id="2" name="cover-title">
            <a:extLst xmlns:a="http://schemas.openxmlformats.org/drawingml/2006/main">
              <a:ext uri="{FF2B5EF4-FFF2-40B4-BE49-F238E27FC236}">
                <a16:creationId xmlns:a16="http://schemas.microsoft.com/office/drawing/2014/main" id="{74DD943B-0246-457D-B571-A9FB840B28D2}"/>
              </a:ext>
            </a:extLst>
          </p:cNvPr>
          <p:cNvSpPr>
            <a:spLocks xmlns:a="http://schemas.openxmlformats.org/drawingml/2006/main" noGrp="1"/>
          </p:cNvSpPr>
          <p:nvPr/>
        </p:nvSpPr>
        <p:spPr>
          <a:xfrm xmlns:a="http://schemas.openxmlformats.org/drawingml/2006/main">
            <a:off x="666750" y="1781175"/>
            <a:ext cx="75247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850" b="1">
                <a:solidFill>
                  <a:srgbClr val="0B2942"/>
                </a:solidFill>
                <a:latin typeface="Meiryo UI"/>
                <a:ea typeface="Meiryo UI"/>
                <a:cs typeface="Meiryo UI"/>
              </a:defRPr>
            </a:defPPr>
            <a:lvl1pPr algn="l">
              <a:defRPr sz="5850" b="1">
                <a:solidFill>
                  <a:srgbClr val="0B2942"/>
                </a:solidFill>
                <a:latin typeface="Meiryo UI"/>
                <a:ea typeface="Meiryo UI"/>
                <a:cs typeface="Meiryo UI"/>
              </a:defRPr>
            </a:lvl1pPr>
            <a:lvl2pPr algn="l">
              <a:defRPr sz="5850" b="1">
                <a:solidFill>
                  <a:srgbClr val="0B2942"/>
                </a:solidFill>
                <a:latin typeface="Meiryo UI"/>
                <a:ea typeface="Meiryo UI"/>
                <a:cs typeface="Meiryo UI"/>
              </a:defRPr>
            </a:lvl2pPr>
            <a:lvl3pPr algn="l">
              <a:defRPr sz="5850" b="1">
                <a:solidFill>
                  <a:srgbClr val="0B2942"/>
                </a:solidFill>
                <a:latin typeface="Meiryo UI"/>
                <a:ea typeface="Meiryo UI"/>
                <a:cs typeface="Meiryo UI"/>
              </a:defRPr>
            </a:lvl3pPr>
            <a:lvl4pPr algn="l">
              <a:defRPr sz="5850" b="1">
                <a:solidFill>
                  <a:srgbClr val="0B2942"/>
                </a:solidFill>
                <a:latin typeface="Meiryo UI"/>
                <a:ea typeface="Meiryo UI"/>
                <a:cs typeface="Meiryo UI"/>
              </a:defRPr>
            </a:lvl4pPr>
            <a:lvl5pPr algn="l">
              <a:defRPr sz="5850" b="1">
                <a:solidFill>
                  <a:srgbClr val="0B2942"/>
                </a:solidFill>
                <a:latin typeface="Meiryo UI"/>
                <a:ea typeface="Meiryo UI"/>
                <a:cs typeface="Meiryo UI"/>
              </a:defRPr>
            </a:lvl5pPr>
            <a:lvl6pPr algn="l">
              <a:defRPr sz="5850" b="1">
                <a:solidFill>
                  <a:srgbClr val="0B2942"/>
                </a:solidFill>
                <a:latin typeface="Meiryo UI"/>
                <a:ea typeface="Meiryo UI"/>
                <a:cs typeface="Meiryo UI"/>
              </a:defRPr>
            </a:lvl6pPr>
            <a:lvl7pPr algn="l">
              <a:defRPr sz="5850" b="1">
                <a:solidFill>
                  <a:srgbClr val="0B2942"/>
                </a:solidFill>
                <a:latin typeface="Meiryo UI"/>
                <a:ea typeface="Meiryo UI"/>
                <a:cs typeface="Meiryo UI"/>
              </a:defRPr>
            </a:lvl7pPr>
            <a:lvl8pPr algn="l">
              <a:defRPr sz="5850" b="1">
                <a:solidFill>
                  <a:srgbClr val="0B2942"/>
                </a:solidFill>
                <a:latin typeface="Meiryo UI"/>
                <a:ea typeface="Meiryo UI"/>
                <a:cs typeface="Meiryo UI"/>
              </a:defRPr>
            </a:lvl8pPr>
            <a:lvl9pPr algn="l">
              <a:defRPr sz="5850" b="1">
                <a:solidFill>
                  <a:srgbClr val="0B2942"/>
                </a:solidFill>
                <a:latin typeface="Meiryo UI"/>
                <a:ea typeface="Meiryo UI"/>
                <a:cs typeface="Meiryo UI"/>
              </a:defRPr>
            </a:lvl9pPr>
          </a:lstStyle>
          <a:p xmlns:a="http://schemas.openxmlformats.org/drawingml/2006/main">
            <a:pPr algn="l">
              <a:defRPr sz="5850" b="1">
                <a:solidFill>
                  <a:srgbClr val="0B2942"/>
                </a:solidFill>
                <a:latin typeface="Meiryo UI"/>
                <a:ea typeface="Meiryo UI"/>
                <a:cs typeface="Meiryo UI"/>
              </a:defRPr>
            </a:pPr>
            <a:r>
              <a:rPr sz="5850" b="1">
                <a:solidFill>
                  <a:srgbClr val="0B2942"/>
                </a:solidFill>
                <a:latin typeface="Meiryo UI"/>
                <a:ea typeface="Meiryo UI"/>
                <a:cs typeface="Meiryo UI"/>
              </a:rPr>
              <a:t>iTm Gateway</a:t>
            </a:r>
          </a:p>
        </p:txBody>
      </p:sp>
      <p:sp>
        <p:nvSpPr>
          <p:cNvPr id="3" name="cover-subtitle">
            <a:extLst xmlns:a="http://schemas.openxmlformats.org/drawingml/2006/main">
              <a:ext uri="{FF2B5EF4-FFF2-40B4-BE49-F238E27FC236}">
                <a16:creationId xmlns:a16="http://schemas.microsoft.com/office/drawing/2014/main" id="{1B71865C-512E-4CE7-85B9-86108E2A201B}"/>
              </a:ext>
            </a:extLst>
          </p:cNvPr>
          <p:cNvSpPr>
            <a:spLocks xmlns:a="http://schemas.openxmlformats.org/drawingml/2006/main" noGrp="1"/>
          </p:cNvSpPr>
          <p:nvPr/>
        </p:nvSpPr>
        <p:spPr>
          <a:xfrm xmlns:a="http://schemas.openxmlformats.org/drawingml/2006/main">
            <a:off x="666750" y="2876550"/>
            <a:ext cx="6762750" cy="1219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152D42"/>
                </a:solidFill>
                <a:latin typeface="Meiryo UI"/>
                <a:ea typeface="Meiryo UI"/>
                <a:cs typeface="Meiryo UI"/>
              </a:defRPr>
            </a:defPPr>
            <a:lvl1pPr algn="l">
              <a:defRPr sz="2925" b="1">
                <a:solidFill>
                  <a:srgbClr val="152D42"/>
                </a:solidFill>
                <a:latin typeface="Meiryo UI"/>
                <a:ea typeface="Meiryo UI"/>
                <a:cs typeface="Meiryo UI"/>
              </a:defRPr>
            </a:lvl1pPr>
            <a:lvl2pPr algn="l">
              <a:defRPr sz="2925" b="1">
                <a:solidFill>
                  <a:srgbClr val="152D42"/>
                </a:solidFill>
                <a:latin typeface="Meiryo UI"/>
                <a:ea typeface="Meiryo UI"/>
                <a:cs typeface="Meiryo UI"/>
              </a:defRPr>
            </a:lvl2pPr>
            <a:lvl3pPr algn="l">
              <a:defRPr sz="2925" b="1">
                <a:solidFill>
                  <a:srgbClr val="152D42"/>
                </a:solidFill>
                <a:latin typeface="Meiryo UI"/>
                <a:ea typeface="Meiryo UI"/>
                <a:cs typeface="Meiryo UI"/>
              </a:defRPr>
            </a:lvl3pPr>
            <a:lvl4pPr algn="l">
              <a:defRPr sz="2925" b="1">
                <a:solidFill>
                  <a:srgbClr val="152D42"/>
                </a:solidFill>
                <a:latin typeface="Meiryo UI"/>
                <a:ea typeface="Meiryo UI"/>
                <a:cs typeface="Meiryo UI"/>
              </a:defRPr>
            </a:lvl4pPr>
            <a:lvl5pPr algn="l">
              <a:defRPr sz="2925" b="1">
                <a:solidFill>
                  <a:srgbClr val="152D42"/>
                </a:solidFill>
                <a:latin typeface="Meiryo UI"/>
                <a:ea typeface="Meiryo UI"/>
                <a:cs typeface="Meiryo UI"/>
              </a:defRPr>
            </a:lvl5pPr>
            <a:lvl6pPr algn="l">
              <a:defRPr sz="2925" b="1">
                <a:solidFill>
                  <a:srgbClr val="152D42"/>
                </a:solidFill>
                <a:latin typeface="Meiryo UI"/>
                <a:ea typeface="Meiryo UI"/>
                <a:cs typeface="Meiryo UI"/>
              </a:defRPr>
            </a:lvl6pPr>
            <a:lvl7pPr algn="l">
              <a:defRPr sz="2925" b="1">
                <a:solidFill>
                  <a:srgbClr val="152D42"/>
                </a:solidFill>
                <a:latin typeface="Meiryo UI"/>
                <a:ea typeface="Meiryo UI"/>
                <a:cs typeface="Meiryo UI"/>
              </a:defRPr>
            </a:lvl7pPr>
            <a:lvl8pPr algn="l">
              <a:defRPr sz="2925" b="1">
                <a:solidFill>
                  <a:srgbClr val="152D42"/>
                </a:solidFill>
                <a:latin typeface="Meiryo UI"/>
                <a:ea typeface="Meiryo UI"/>
                <a:cs typeface="Meiryo UI"/>
              </a:defRPr>
            </a:lvl8pPr>
            <a:lvl9pPr algn="l">
              <a:defRPr sz="2925" b="1">
                <a:solidFill>
                  <a:srgbClr val="152D42"/>
                </a:solidFill>
                <a:latin typeface="Meiryo UI"/>
                <a:ea typeface="Meiryo UI"/>
                <a:cs typeface="Meiryo UI"/>
              </a:defRPr>
            </a:lvl9pPr>
          </a:lstStyle>
          <a:p xmlns:a="http://schemas.openxmlformats.org/drawingml/2006/main">
            <a:pPr algn="l">
              <a:defRPr sz="2925" b="1">
                <a:solidFill>
                  <a:srgbClr val="152D42"/>
                </a:solidFill>
                <a:latin typeface="Meiryo UI"/>
                <a:ea typeface="Meiryo UI"/>
                <a:cs typeface="Meiryo UI"/>
              </a:defRPr>
            </a:pPr>
            <a:r>
              <a:rPr sz="2925" b="1">
                <a:solidFill>
                  <a:srgbClr val="152D42"/>
                </a:solidFill>
                <a:latin typeface="Meiryo UI"/>
                <a:ea typeface="Meiryo UI"/>
                <a:cs typeface="Meiryo UI"/>
              </a:rPr>
              <a:t>ソリューションプロバイダー向け</a:t>
            </a:r>
          </a:p>
          <a:p xmlns:a="http://schemas.openxmlformats.org/drawingml/2006/main">
            <a:pPr algn="l">
              <a:defRPr sz="2925" b="1">
                <a:solidFill>
                  <a:srgbClr val="152D42"/>
                </a:solidFill>
                <a:latin typeface="Meiryo UI"/>
                <a:ea typeface="Meiryo UI"/>
                <a:cs typeface="Meiryo UI"/>
              </a:defRPr>
            </a:pPr>
            <a:r>
              <a:rPr sz="2925" b="1">
                <a:solidFill>
                  <a:srgbClr val="152D42"/>
                </a:solidFill>
                <a:latin typeface="Meiryo UI"/>
                <a:ea typeface="Meiryo UI"/>
                <a:cs typeface="Meiryo UI"/>
              </a:rPr>
              <a:t>製品・技術紹介資料</a:t>
            </a:r>
          </a:p>
        </p:txBody>
      </p:sp>
      <p:sp>
        <p:nvSpPr>
          <p:cNvPr id="4" name="cover-lead">
            <a:extLst xmlns:a="http://schemas.openxmlformats.org/drawingml/2006/main">
              <a:ext uri="{FF2B5EF4-FFF2-40B4-BE49-F238E27FC236}">
                <a16:creationId xmlns:a16="http://schemas.microsoft.com/office/drawing/2014/main" id="{A4034BB8-3B15-4DD5-8678-2FD77365FC9D}"/>
              </a:ext>
            </a:extLst>
          </p:cNvPr>
          <p:cNvSpPr>
            <a:spLocks xmlns:a="http://schemas.openxmlformats.org/drawingml/2006/main" noGrp="1"/>
          </p:cNvSpPr>
          <p:nvPr/>
        </p:nvSpPr>
        <p:spPr>
          <a:xfrm xmlns:a="http://schemas.openxmlformats.org/drawingml/2006/main">
            <a:off x="666750" y="4457700"/>
            <a:ext cx="65722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75" b="0">
                <a:solidFill>
                  <a:srgbClr val="087F91"/>
                </a:solidFill>
                <a:latin typeface="Meiryo UI"/>
                <a:ea typeface="Meiryo UI"/>
                <a:cs typeface="Meiryo UI"/>
              </a:defRPr>
            </a:defPPr>
            <a:lvl1pPr algn="l">
              <a:defRPr sz="2775" b="0">
                <a:solidFill>
                  <a:srgbClr val="087F91"/>
                </a:solidFill>
                <a:latin typeface="Meiryo UI"/>
                <a:ea typeface="Meiryo UI"/>
                <a:cs typeface="Meiryo UI"/>
              </a:defRPr>
            </a:lvl1pPr>
            <a:lvl2pPr algn="l">
              <a:defRPr sz="2775" b="0">
                <a:solidFill>
                  <a:srgbClr val="087F91"/>
                </a:solidFill>
                <a:latin typeface="Meiryo UI"/>
                <a:ea typeface="Meiryo UI"/>
                <a:cs typeface="Meiryo UI"/>
              </a:defRPr>
            </a:lvl2pPr>
            <a:lvl3pPr algn="l">
              <a:defRPr sz="2775" b="0">
                <a:solidFill>
                  <a:srgbClr val="087F91"/>
                </a:solidFill>
                <a:latin typeface="Meiryo UI"/>
                <a:ea typeface="Meiryo UI"/>
                <a:cs typeface="Meiryo UI"/>
              </a:defRPr>
            </a:lvl3pPr>
            <a:lvl4pPr algn="l">
              <a:defRPr sz="2775" b="0">
                <a:solidFill>
                  <a:srgbClr val="087F91"/>
                </a:solidFill>
                <a:latin typeface="Meiryo UI"/>
                <a:ea typeface="Meiryo UI"/>
                <a:cs typeface="Meiryo UI"/>
              </a:defRPr>
            </a:lvl4pPr>
            <a:lvl5pPr algn="l">
              <a:defRPr sz="2775" b="0">
                <a:solidFill>
                  <a:srgbClr val="087F91"/>
                </a:solidFill>
                <a:latin typeface="Meiryo UI"/>
                <a:ea typeface="Meiryo UI"/>
                <a:cs typeface="Meiryo UI"/>
              </a:defRPr>
            </a:lvl5pPr>
            <a:lvl6pPr algn="l">
              <a:defRPr sz="2775" b="0">
                <a:solidFill>
                  <a:srgbClr val="087F91"/>
                </a:solidFill>
                <a:latin typeface="Meiryo UI"/>
                <a:ea typeface="Meiryo UI"/>
                <a:cs typeface="Meiryo UI"/>
              </a:defRPr>
            </a:lvl6pPr>
            <a:lvl7pPr algn="l">
              <a:defRPr sz="2775" b="0">
                <a:solidFill>
                  <a:srgbClr val="087F91"/>
                </a:solidFill>
                <a:latin typeface="Meiryo UI"/>
                <a:ea typeface="Meiryo UI"/>
                <a:cs typeface="Meiryo UI"/>
              </a:defRPr>
            </a:lvl7pPr>
            <a:lvl8pPr algn="l">
              <a:defRPr sz="2775" b="0">
                <a:solidFill>
                  <a:srgbClr val="087F91"/>
                </a:solidFill>
                <a:latin typeface="Meiryo UI"/>
                <a:ea typeface="Meiryo UI"/>
                <a:cs typeface="Meiryo UI"/>
              </a:defRPr>
            </a:lvl8pPr>
            <a:lvl9pPr algn="l">
              <a:defRPr sz="2775" b="0">
                <a:solidFill>
                  <a:srgbClr val="087F91"/>
                </a:solidFill>
                <a:latin typeface="Meiryo UI"/>
                <a:ea typeface="Meiryo UI"/>
                <a:cs typeface="Meiryo UI"/>
              </a:defRPr>
            </a:lvl9pPr>
          </a:lstStyle>
          <a:p xmlns:a="http://schemas.openxmlformats.org/drawingml/2006/main">
            <a:pPr algn="l">
              <a:defRPr sz="2775" b="0">
                <a:solidFill>
                  <a:srgbClr val="087F91"/>
                </a:solidFill>
                <a:latin typeface="Meiryo UI"/>
                <a:ea typeface="Meiryo UI"/>
                <a:cs typeface="Meiryo UI"/>
              </a:defRPr>
            </a:pPr>
            <a:r>
              <a:rPr sz="2775" b="0">
                <a:solidFill>
                  <a:srgbClr val="087F91"/>
                </a:solidFill>
                <a:latin typeface="Meiryo UI"/>
                <a:ea typeface="Meiryo UI"/>
                <a:cs typeface="Meiryo UI"/>
              </a:rPr>
              <a:t>無線センサーデータを</a:t>
            </a:r>
          </a:p>
          <a:p xmlns:a="http://schemas.openxmlformats.org/drawingml/2006/main">
            <a:pPr algn="l">
              <a:defRPr sz="2775" b="0">
                <a:solidFill>
                  <a:srgbClr val="087F91"/>
                </a:solidFill>
                <a:latin typeface="Meiryo UI"/>
                <a:ea typeface="Meiryo UI"/>
                <a:cs typeface="Meiryo UI"/>
              </a:defRPr>
            </a:pPr>
            <a:r>
              <a:rPr sz="2775" b="0">
                <a:solidFill>
                  <a:srgbClr val="087F91"/>
                </a:solidFill>
                <a:latin typeface="Meiryo UI"/>
                <a:ea typeface="Meiryo UI"/>
                <a:cs typeface="Meiryo UI"/>
              </a:rPr>
              <a:t>お客様のサービスへ</a:t>
            </a:r>
          </a:p>
        </p:txBody>
      </p:sp>
      <p:sp>
        <p:nvSpPr>
          <p:cNvPr id="5" name="design-message">
            <a:extLst xmlns:a="http://schemas.openxmlformats.org/drawingml/2006/main">
              <a:ext uri="{FF2B5EF4-FFF2-40B4-BE49-F238E27FC236}">
                <a16:creationId xmlns:a16="http://schemas.microsoft.com/office/drawing/2014/main" id="{05334CD0-3837-42CF-9396-15D6FA66E945}"/>
              </a:ext>
            </a:extLst>
          </p:cNvPr>
          <p:cNvSpPr>
            <a:spLocks xmlns:a="http://schemas.openxmlformats.org/drawingml/2006/main" noGrp="1"/>
          </p:cNvSpPr>
          <p:nvPr/>
        </p:nvSpPr>
        <p:spPr>
          <a:xfrm xmlns:a="http://schemas.openxmlformats.org/drawingml/2006/main">
            <a:off x="666750" y="5848350"/>
            <a:ext cx="6934200" cy="885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75" b="1">
                <a:solidFill>
                  <a:srgbClr val="0B2942"/>
                </a:solidFill>
                <a:latin typeface="Meiryo UI"/>
                <a:ea typeface="Meiryo UI"/>
                <a:cs typeface="Meiryo UI"/>
              </a:defRPr>
            </a:defPPr>
            <a:lvl1pPr algn="l">
              <a:defRPr sz="2475" b="1">
                <a:solidFill>
                  <a:srgbClr val="0B2942"/>
                </a:solidFill>
                <a:latin typeface="Meiryo UI"/>
                <a:ea typeface="Meiryo UI"/>
                <a:cs typeface="Meiryo UI"/>
              </a:defRPr>
            </a:lvl1pPr>
            <a:lvl2pPr algn="l">
              <a:defRPr sz="2475" b="1">
                <a:solidFill>
                  <a:srgbClr val="0B2942"/>
                </a:solidFill>
                <a:latin typeface="Meiryo UI"/>
                <a:ea typeface="Meiryo UI"/>
                <a:cs typeface="Meiryo UI"/>
              </a:defRPr>
            </a:lvl2pPr>
            <a:lvl3pPr algn="l">
              <a:defRPr sz="2475" b="1">
                <a:solidFill>
                  <a:srgbClr val="0B2942"/>
                </a:solidFill>
                <a:latin typeface="Meiryo UI"/>
                <a:ea typeface="Meiryo UI"/>
                <a:cs typeface="Meiryo UI"/>
              </a:defRPr>
            </a:lvl3pPr>
            <a:lvl4pPr algn="l">
              <a:defRPr sz="2475" b="1">
                <a:solidFill>
                  <a:srgbClr val="0B2942"/>
                </a:solidFill>
                <a:latin typeface="Meiryo UI"/>
                <a:ea typeface="Meiryo UI"/>
                <a:cs typeface="Meiryo UI"/>
              </a:defRPr>
            </a:lvl4pPr>
            <a:lvl5pPr algn="l">
              <a:defRPr sz="2475" b="1">
                <a:solidFill>
                  <a:srgbClr val="0B2942"/>
                </a:solidFill>
                <a:latin typeface="Meiryo UI"/>
                <a:ea typeface="Meiryo UI"/>
                <a:cs typeface="Meiryo UI"/>
              </a:defRPr>
            </a:lvl5pPr>
            <a:lvl6pPr algn="l">
              <a:defRPr sz="2475" b="1">
                <a:solidFill>
                  <a:srgbClr val="0B2942"/>
                </a:solidFill>
                <a:latin typeface="Meiryo UI"/>
                <a:ea typeface="Meiryo UI"/>
                <a:cs typeface="Meiryo UI"/>
              </a:defRPr>
            </a:lvl6pPr>
            <a:lvl7pPr algn="l">
              <a:defRPr sz="2475" b="1">
                <a:solidFill>
                  <a:srgbClr val="0B2942"/>
                </a:solidFill>
                <a:latin typeface="Meiryo UI"/>
                <a:ea typeface="Meiryo UI"/>
                <a:cs typeface="Meiryo UI"/>
              </a:defRPr>
            </a:lvl7pPr>
            <a:lvl8pPr algn="l">
              <a:defRPr sz="2475" b="1">
                <a:solidFill>
                  <a:srgbClr val="0B2942"/>
                </a:solidFill>
                <a:latin typeface="Meiryo UI"/>
                <a:ea typeface="Meiryo UI"/>
                <a:cs typeface="Meiryo UI"/>
              </a:defRPr>
            </a:lvl8pPr>
            <a:lvl9pPr algn="l">
              <a:defRPr sz="2475" b="1">
                <a:solidFill>
                  <a:srgbClr val="0B2942"/>
                </a:solidFill>
                <a:latin typeface="Meiryo UI"/>
                <a:ea typeface="Meiryo UI"/>
                <a:cs typeface="Meiryo UI"/>
              </a:defRPr>
            </a:lvl9pPr>
          </a:lstStyle>
          <a:p xmlns:a="http://schemas.openxmlformats.org/drawingml/2006/main">
            <a:pPr algn="l">
              <a:defRPr sz="2475" b="1">
                <a:solidFill>
                  <a:srgbClr val="0B2942"/>
                </a:solidFill>
                <a:latin typeface="Meiryo UI"/>
                <a:ea typeface="Meiryo UI"/>
                <a:cs typeface="Meiryo UI"/>
              </a:defRPr>
            </a:pPr>
            <a:r>
              <a:rPr sz="2475" b="1">
                <a:solidFill>
                  <a:srgbClr val="0B2942"/>
                </a:solidFill>
                <a:latin typeface="Meiryo UI"/>
                <a:ea typeface="Meiryo UI"/>
                <a:cs typeface="Meiryo UI"/>
              </a:rPr>
              <a:t>人目に触れる場所にも自然になじむ</a:t>
            </a:r>
          </a:p>
          <a:p xmlns:a="http://schemas.openxmlformats.org/drawingml/2006/main">
            <a:pPr algn="l">
              <a:defRPr sz="2475" b="1">
                <a:solidFill>
                  <a:srgbClr val="0B2942"/>
                </a:solidFill>
                <a:latin typeface="Meiryo UI"/>
                <a:ea typeface="Meiryo UI"/>
                <a:cs typeface="Meiryo UI"/>
              </a:defRPr>
            </a:pPr>
            <a:r>
              <a:rPr sz="2475" b="1">
                <a:solidFill>
                  <a:srgbClr val="0B2942"/>
                </a:solidFill>
                <a:latin typeface="Meiryo UI"/>
                <a:ea typeface="Meiryo UI"/>
                <a:cs typeface="Meiryo UI"/>
              </a:rPr>
              <a:t>洗練されたデザイン</a:t>
            </a:r>
          </a:p>
        </p:txBody>
      </p:sp>
      <p:pic>
        <p:nvPicPr>
          <p:cNvPr id="6" name="">
            <a:extLst xmlns:a="http://schemas.openxmlformats.org/drawingml/2006/main">
              <a:ext uri="{FF2B5EF4-FFF2-40B4-BE49-F238E27FC236}">
                <a16:creationId xmlns:a16="http://schemas.microsoft.com/office/drawing/2014/main" id="{0FAE1F22-88CB-44EB-A4C4-7AB0ED6613B0}"/>
              </a:ext>
            </a:extLst>
          </p:cNvPr>
          <p:cNvPicPr>
            <a:picLocks xmlns:a="http://schemas.openxmlformats.org/drawingml/2006/main" noChangeAspect="1"/>
          </p:cNvPicPr>
          <p:nvPr/>
        </p:nvPicPr>
        <p:blipFill>
          <a:blip xmlns:r="http://schemas.openxmlformats.org/officeDocument/2006/relationships" xmlns:a="http://schemas.openxmlformats.org/drawingml/2006/main" r:embed="R7fe9f09cd9d549fe"/>
          <a:stretch xmlns:a="http://schemas.openxmlformats.org/drawingml/2006/main"/>
        </p:blipFill>
        <p:spPr>
          <a:xfrm xmlns:a="http://schemas.openxmlformats.org/drawingml/2006/main">
            <a:off x="8286750" y="1352550"/>
            <a:ext cx="6286500" cy="6286500"/>
          </a:xfrm>
          <a:prstGeom xmlns:a="http://schemas.openxmlformats.org/drawingml/2006/main" prst="rect">
            <a:avLst/>
          </a:prstGeom>
        </p:spPr>
      </p:pic>
      <p:sp>
        <p:nvSpPr>
          <p:cNvPr id="7" name="width-guide-left">
            <a:extLst xmlns:a="http://schemas.openxmlformats.org/drawingml/2006/main">
              <a:ext uri="{FF2B5EF4-FFF2-40B4-BE49-F238E27FC236}">
                <a16:creationId xmlns:a16="http://schemas.microsoft.com/office/drawing/2014/main" id="{5C58469A-EE5F-4A2F-A206-3DF5F86B00A0}"/>
              </a:ext>
            </a:extLst>
          </p:cNvPr>
          <p:cNvSpPr>
            <a:spLocks xmlns:a="http://schemas.openxmlformats.org/drawingml/2006/main" noGrp="1"/>
          </p:cNvSpPr>
          <p:nvPr/>
        </p:nvSpPr>
        <p:spPr>
          <a:xfrm xmlns:a="http://schemas.openxmlformats.org/drawingml/2006/main">
            <a:off x="10553700" y="5305425"/>
            <a:ext cx="0" cy="409575"/>
          </a:xfrm>
          <a:prstGeom xmlns:a="http://schemas.openxmlformats.org/drawingml/2006/main" prst="line">
            <a:avLst/>
          </a:prstGeom>
          <a:noFill xmlns:a="http://schemas.openxmlformats.org/drawingml/2006/main"/>
          <a:ln xmlns:a="http://schemas.openxmlformats.org/drawingml/2006/main" w="15240">
            <a:solidFill>
              <a:srgbClr val="526778"/>
            </a:solidFill>
            <a:prstDash val="solid"/>
          </a:ln>
        </p:spPr>
      </p:sp>
      <p:sp>
        <p:nvSpPr>
          <p:cNvPr id="8" name="width-guide-right">
            <a:extLst xmlns:a="http://schemas.openxmlformats.org/drawingml/2006/main">
              <a:ext uri="{FF2B5EF4-FFF2-40B4-BE49-F238E27FC236}">
                <a16:creationId xmlns:a16="http://schemas.microsoft.com/office/drawing/2014/main" id="{7C232394-5A03-4B12-BE22-349DC3FC810E}"/>
              </a:ext>
            </a:extLst>
          </p:cNvPr>
          <p:cNvSpPr>
            <a:spLocks xmlns:a="http://schemas.openxmlformats.org/drawingml/2006/main" noGrp="1"/>
          </p:cNvSpPr>
          <p:nvPr/>
        </p:nvSpPr>
        <p:spPr>
          <a:xfrm xmlns:a="http://schemas.openxmlformats.org/drawingml/2006/main">
            <a:off x="12258675" y="5305425"/>
            <a:ext cx="0" cy="409575"/>
          </a:xfrm>
          <a:prstGeom xmlns:a="http://schemas.openxmlformats.org/drawingml/2006/main" prst="line">
            <a:avLst/>
          </a:prstGeom>
          <a:noFill xmlns:a="http://schemas.openxmlformats.org/drawingml/2006/main"/>
          <a:ln xmlns:a="http://schemas.openxmlformats.org/drawingml/2006/main" w="15240">
            <a:solidFill>
              <a:srgbClr val="526778"/>
            </a:solidFill>
            <a:prstDash val="solid"/>
          </a:ln>
        </p:spPr>
      </p:sp>
      <p:sp>
        <p:nvSpPr>
          <p:cNvPr id="9" name="width-dimension">
            <a:extLst xmlns:a="http://schemas.openxmlformats.org/drawingml/2006/main">
              <a:ext uri="{FF2B5EF4-FFF2-40B4-BE49-F238E27FC236}">
                <a16:creationId xmlns:a16="http://schemas.microsoft.com/office/drawing/2014/main" id="{9DE3CC79-BAAA-4A12-8581-9EEB0A04FBAD}"/>
              </a:ext>
            </a:extLst>
          </p:cNvPr>
          <p:cNvSpPr>
            <a:spLocks xmlns:a="http://schemas.openxmlformats.org/drawingml/2006/main" noGrp="1"/>
          </p:cNvSpPr>
          <p:nvPr/>
        </p:nvSpPr>
        <p:spPr>
          <a:xfrm xmlns:a="http://schemas.openxmlformats.org/drawingml/2006/main">
            <a:off x="10553700" y="5638800"/>
            <a:ext cx="1704975" cy="0"/>
          </a:xfrm>
          <a:prstGeom xmlns:a="http://schemas.openxmlformats.org/drawingml/2006/main" prst="line">
            <a:avLst/>
          </a:prstGeom>
          <a:noFill xmlns:a="http://schemas.openxmlformats.org/drawingml/2006/main"/>
          <a:ln xmlns:a="http://schemas.openxmlformats.org/drawingml/2006/main" w="15240">
            <a:solidFill>
              <a:srgbClr val="0B2942"/>
            </a:solidFill>
            <a:prstDash val="solid"/>
          </a:ln>
        </p:spPr>
      </p:sp>
      <p:sp>
        <p:nvSpPr>
          <p:cNvPr id="10" name="width-tick-left">
            <a:extLst xmlns:a="http://schemas.openxmlformats.org/drawingml/2006/main">
              <a:ext uri="{FF2B5EF4-FFF2-40B4-BE49-F238E27FC236}">
                <a16:creationId xmlns:a16="http://schemas.microsoft.com/office/drawing/2014/main" id="{A85ECB5F-4BDA-41AB-B20C-1269139B1B85}"/>
              </a:ext>
            </a:extLst>
          </p:cNvPr>
          <p:cNvSpPr>
            <a:spLocks xmlns:a="http://schemas.openxmlformats.org/drawingml/2006/main" noGrp="1"/>
          </p:cNvSpPr>
          <p:nvPr/>
        </p:nvSpPr>
        <p:spPr>
          <a:xfrm xmlns:a="http://schemas.openxmlformats.org/drawingml/2006/main">
            <a:off x="10553700" y="5581650"/>
            <a:ext cx="0" cy="114300"/>
          </a:xfrm>
          <a:prstGeom xmlns:a="http://schemas.openxmlformats.org/drawingml/2006/main" prst="line">
            <a:avLst/>
          </a:prstGeom>
          <a:noFill xmlns:a="http://schemas.openxmlformats.org/drawingml/2006/main"/>
          <a:ln xmlns:a="http://schemas.openxmlformats.org/drawingml/2006/main" w="15240">
            <a:solidFill>
              <a:srgbClr val="0B2942"/>
            </a:solidFill>
            <a:prstDash val="solid"/>
          </a:ln>
        </p:spPr>
      </p:sp>
      <p:sp>
        <p:nvSpPr>
          <p:cNvPr id="11" name="width-tick-right">
            <a:extLst xmlns:a="http://schemas.openxmlformats.org/drawingml/2006/main">
              <a:ext uri="{FF2B5EF4-FFF2-40B4-BE49-F238E27FC236}">
                <a16:creationId xmlns:a16="http://schemas.microsoft.com/office/drawing/2014/main" id="{C8A3107D-76E0-437E-A2A4-490ECF2E9B7E}"/>
              </a:ext>
            </a:extLst>
          </p:cNvPr>
          <p:cNvSpPr>
            <a:spLocks xmlns:a="http://schemas.openxmlformats.org/drawingml/2006/main" noGrp="1"/>
          </p:cNvSpPr>
          <p:nvPr/>
        </p:nvSpPr>
        <p:spPr>
          <a:xfrm xmlns:a="http://schemas.openxmlformats.org/drawingml/2006/main">
            <a:off x="12258675" y="5581650"/>
            <a:ext cx="0" cy="114300"/>
          </a:xfrm>
          <a:prstGeom xmlns:a="http://schemas.openxmlformats.org/drawingml/2006/main" prst="line">
            <a:avLst/>
          </a:prstGeom>
          <a:noFill xmlns:a="http://schemas.openxmlformats.org/drawingml/2006/main"/>
          <a:ln xmlns:a="http://schemas.openxmlformats.org/drawingml/2006/main" w="15240">
            <a:solidFill>
              <a:srgbClr val="0B2942"/>
            </a:solidFill>
            <a:prstDash val="solid"/>
          </a:ln>
        </p:spPr>
      </p:sp>
      <p:sp>
        <p:nvSpPr>
          <p:cNvPr id="12" name="dimension-width">
            <a:extLst xmlns:a="http://schemas.openxmlformats.org/drawingml/2006/main">
              <a:ext uri="{FF2B5EF4-FFF2-40B4-BE49-F238E27FC236}">
                <a16:creationId xmlns:a16="http://schemas.microsoft.com/office/drawing/2014/main" id="{FBD5ACBB-BC2F-467E-8C4B-00CA33FE6E53}"/>
              </a:ext>
            </a:extLst>
          </p:cNvPr>
          <p:cNvSpPr>
            <a:spLocks xmlns:a="http://schemas.openxmlformats.org/drawingml/2006/main" noGrp="1"/>
          </p:cNvSpPr>
          <p:nvPr/>
        </p:nvSpPr>
        <p:spPr>
          <a:xfrm xmlns:a="http://schemas.openxmlformats.org/drawingml/2006/main">
            <a:off x="10077450" y="5781675"/>
            <a:ext cx="26670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725" b="1">
                <a:solidFill>
                  <a:srgbClr val="0B2942"/>
                </a:solidFill>
                <a:latin typeface="Meiryo UI"/>
                <a:ea typeface="Meiryo UI"/>
                <a:cs typeface="Meiryo UI"/>
              </a:defRPr>
            </a:defPPr>
            <a:lvl1pPr algn="ctr">
              <a:defRPr sz="1725" b="1">
                <a:solidFill>
                  <a:srgbClr val="0B2942"/>
                </a:solidFill>
                <a:latin typeface="Meiryo UI"/>
                <a:ea typeface="Meiryo UI"/>
                <a:cs typeface="Meiryo UI"/>
              </a:defRPr>
            </a:lvl1pPr>
            <a:lvl2pPr algn="ctr">
              <a:defRPr sz="1725" b="1">
                <a:solidFill>
                  <a:srgbClr val="0B2942"/>
                </a:solidFill>
                <a:latin typeface="Meiryo UI"/>
                <a:ea typeface="Meiryo UI"/>
                <a:cs typeface="Meiryo UI"/>
              </a:defRPr>
            </a:lvl2pPr>
            <a:lvl3pPr algn="ctr">
              <a:defRPr sz="1725" b="1">
                <a:solidFill>
                  <a:srgbClr val="0B2942"/>
                </a:solidFill>
                <a:latin typeface="Meiryo UI"/>
                <a:ea typeface="Meiryo UI"/>
                <a:cs typeface="Meiryo UI"/>
              </a:defRPr>
            </a:lvl3pPr>
            <a:lvl4pPr algn="ctr">
              <a:defRPr sz="1725" b="1">
                <a:solidFill>
                  <a:srgbClr val="0B2942"/>
                </a:solidFill>
                <a:latin typeface="Meiryo UI"/>
                <a:ea typeface="Meiryo UI"/>
                <a:cs typeface="Meiryo UI"/>
              </a:defRPr>
            </a:lvl4pPr>
            <a:lvl5pPr algn="ctr">
              <a:defRPr sz="1725" b="1">
                <a:solidFill>
                  <a:srgbClr val="0B2942"/>
                </a:solidFill>
                <a:latin typeface="Meiryo UI"/>
                <a:ea typeface="Meiryo UI"/>
                <a:cs typeface="Meiryo UI"/>
              </a:defRPr>
            </a:lvl5pPr>
            <a:lvl6pPr algn="ctr">
              <a:defRPr sz="1725" b="1">
                <a:solidFill>
                  <a:srgbClr val="0B2942"/>
                </a:solidFill>
                <a:latin typeface="Meiryo UI"/>
                <a:ea typeface="Meiryo UI"/>
                <a:cs typeface="Meiryo UI"/>
              </a:defRPr>
            </a:lvl6pPr>
            <a:lvl7pPr algn="ctr">
              <a:defRPr sz="1725" b="1">
                <a:solidFill>
                  <a:srgbClr val="0B2942"/>
                </a:solidFill>
                <a:latin typeface="Meiryo UI"/>
                <a:ea typeface="Meiryo UI"/>
                <a:cs typeface="Meiryo UI"/>
              </a:defRPr>
            </a:lvl7pPr>
            <a:lvl8pPr algn="ctr">
              <a:defRPr sz="1725" b="1">
                <a:solidFill>
                  <a:srgbClr val="0B2942"/>
                </a:solidFill>
                <a:latin typeface="Meiryo UI"/>
                <a:ea typeface="Meiryo UI"/>
                <a:cs typeface="Meiryo UI"/>
              </a:defRPr>
            </a:lvl8pPr>
            <a:lvl9pPr algn="ctr">
              <a:defRPr sz="1725" b="1">
                <a:solidFill>
                  <a:srgbClr val="0B2942"/>
                </a:solidFill>
                <a:latin typeface="Meiryo UI"/>
                <a:ea typeface="Meiryo UI"/>
                <a:cs typeface="Meiryo UI"/>
              </a:defRPr>
            </a:lvl9pPr>
          </a:lstStyle>
          <a:p xmlns:a="http://schemas.openxmlformats.org/drawingml/2006/main">
            <a:pPr algn="ctr">
              <a:defRPr sz="1725" b="1">
                <a:solidFill>
                  <a:srgbClr val="0B2942"/>
                </a:solidFill>
                <a:latin typeface="Meiryo UI"/>
                <a:ea typeface="Meiryo UI"/>
                <a:cs typeface="Meiryo UI"/>
              </a:defRPr>
            </a:pPr>
            <a:r>
              <a:rPr sz="1725" b="1">
                <a:solidFill>
                  <a:srgbClr val="0B2942"/>
                </a:solidFill>
                <a:latin typeface="Meiryo UI"/>
                <a:ea typeface="Meiryo UI"/>
                <a:cs typeface="Meiryo UI"/>
              </a:rPr>
              <a:t>幅 88.5 mm</a:t>
            </a:r>
          </a:p>
        </p:txBody>
      </p:sp>
      <p:sp>
        <p:nvSpPr>
          <p:cNvPr id="13" name="height-guide-top">
            <a:extLst xmlns:a="http://schemas.openxmlformats.org/drawingml/2006/main">
              <a:ext uri="{FF2B5EF4-FFF2-40B4-BE49-F238E27FC236}">
                <a16:creationId xmlns:a16="http://schemas.microsoft.com/office/drawing/2014/main" id="{66E88660-7CAD-4CE8-B268-ADE204616026}"/>
              </a:ext>
            </a:extLst>
          </p:cNvPr>
          <p:cNvSpPr>
            <a:spLocks xmlns:a="http://schemas.openxmlformats.org/drawingml/2006/main" noGrp="1"/>
          </p:cNvSpPr>
          <p:nvPr/>
        </p:nvSpPr>
        <p:spPr>
          <a:xfrm xmlns:a="http://schemas.openxmlformats.org/drawingml/2006/main">
            <a:off x="12382500" y="3057525"/>
            <a:ext cx="333375" cy="0"/>
          </a:xfrm>
          <a:prstGeom xmlns:a="http://schemas.openxmlformats.org/drawingml/2006/main" prst="line">
            <a:avLst/>
          </a:prstGeom>
          <a:noFill xmlns:a="http://schemas.openxmlformats.org/drawingml/2006/main"/>
          <a:ln xmlns:a="http://schemas.openxmlformats.org/drawingml/2006/main" w="15240">
            <a:solidFill>
              <a:srgbClr val="526778"/>
            </a:solidFill>
            <a:prstDash val="solid"/>
          </a:ln>
        </p:spPr>
      </p:sp>
      <p:sp>
        <p:nvSpPr>
          <p:cNvPr id="14" name="height-guide-bottom">
            <a:extLst xmlns:a="http://schemas.openxmlformats.org/drawingml/2006/main">
              <a:ext uri="{FF2B5EF4-FFF2-40B4-BE49-F238E27FC236}">
                <a16:creationId xmlns:a16="http://schemas.microsoft.com/office/drawing/2014/main" id="{5048D9E6-DB02-4142-BC47-ED88E88D1E71}"/>
              </a:ext>
            </a:extLst>
          </p:cNvPr>
          <p:cNvSpPr>
            <a:spLocks xmlns:a="http://schemas.openxmlformats.org/drawingml/2006/main" noGrp="1"/>
          </p:cNvSpPr>
          <p:nvPr/>
        </p:nvSpPr>
        <p:spPr>
          <a:xfrm xmlns:a="http://schemas.openxmlformats.org/drawingml/2006/main">
            <a:off x="12382500" y="5124450"/>
            <a:ext cx="333375" cy="0"/>
          </a:xfrm>
          <a:prstGeom xmlns:a="http://schemas.openxmlformats.org/drawingml/2006/main" prst="line">
            <a:avLst/>
          </a:prstGeom>
          <a:noFill xmlns:a="http://schemas.openxmlformats.org/drawingml/2006/main"/>
          <a:ln xmlns:a="http://schemas.openxmlformats.org/drawingml/2006/main" w="15240">
            <a:solidFill>
              <a:srgbClr val="526778"/>
            </a:solidFill>
            <a:prstDash val="solid"/>
          </a:ln>
        </p:spPr>
      </p:sp>
      <p:sp>
        <p:nvSpPr>
          <p:cNvPr id="15" name="height-dimension">
            <a:extLst xmlns:a="http://schemas.openxmlformats.org/drawingml/2006/main">
              <a:ext uri="{FF2B5EF4-FFF2-40B4-BE49-F238E27FC236}">
                <a16:creationId xmlns:a16="http://schemas.microsoft.com/office/drawing/2014/main" id="{0DAE8302-AA85-4FFC-8E90-3AA3FF38CC28}"/>
              </a:ext>
            </a:extLst>
          </p:cNvPr>
          <p:cNvSpPr>
            <a:spLocks xmlns:a="http://schemas.openxmlformats.org/drawingml/2006/main" noGrp="1"/>
          </p:cNvSpPr>
          <p:nvPr/>
        </p:nvSpPr>
        <p:spPr>
          <a:xfrm xmlns:a="http://schemas.openxmlformats.org/drawingml/2006/main">
            <a:off x="12639675" y="3057525"/>
            <a:ext cx="0" cy="2066925"/>
          </a:xfrm>
          <a:prstGeom xmlns:a="http://schemas.openxmlformats.org/drawingml/2006/main" prst="line">
            <a:avLst/>
          </a:prstGeom>
          <a:noFill xmlns:a="http://schemas.openxmlformats.org/drawingml/2006/main"/>
          <a:ln xmlns:a="http://schemas.openxmlformats.org/drawingml/2006/main" w="15240">
            <a:solidFill>
              <a:srgbClr val="0B2942"/>
            </a:solidFill>
            <a:prstDash val="solid"/>
          </a:ln>
        </p:spPr>
      </p:sp>
      <p:sp>
        <p:nvSpPr>
          <p:cNvPr id="16" name="height-tick-top">
            <a:extLst xmlns:a="http://schemas.openxmlformats.org/drawingml/2006/main">
              <a:ext uri="{FF2B5EF4-FFF2-40B4-BE49-F238E27FC236}">
                <a16:creationId xmlns:a16="http://schemas.microsoft.com/office/drawing/2014/main" id="{3535F848-EB45-48F1-9E3E-A85F22F4EB67}"/>
              </a:ext>
            </a:extLst>
          </p:cNvPr>
          <p:cNvSpPr>
            <a:spLocks xmlns:a="http://schemas.openxmlformats.org/drawingml/2006/main" noGrp="1"/>
          </p:cNvSpPr>
          <p:nvPr/>
        </p:nvSpPr>
        <p:spPr>
          <a:xfrm xmlns:a="http://schemas.openxmlformats.org/drawingml/2006/main">
            <a:off x="12582525" y="3057525"/>
            <a:ext cx="114300" cy="0"/>
          </a:xfrm>
          <a:prstGeom xmlns:a="http://schemas.openxmlformats.org/drawingml/2006/main" prst="line">
            <a:avLst/>
          </a:prstGeom>
          <a:noFill xmlns:a="http://schemas.openxmlformats.org/drawingml/2006/main"/>
          <a:ln xmlns:a="http://schemas.openxmlformats.org/drawingml/2006/main" w="15240">
            <a:solidFill>
              <a:srgbClr val="0B2942"/>
            </a:solidFill>
            <a:prstDash val="solid"/>
          </a:ln>
        </p:spPr>
      </p:sp>
      <p:sp>
        <p:nvSpPr>
          <p:cNvPr id="17" name="height-tick-bottom">
            <a:extLst xmlns:a="http://schemas.openxmlformats.org/drawingml/2006/main">
              <a:ext uri="{FF2B5EF4-FFF2-40B4-BE49-F238E27FC236}">
                <a16:creationId xmlns:a16="http://schemas.microsoft.com/office/drawing/2014/main" id="{62651A23-2F8E-426D-8260-136A928453ED}"/>
              </a:ext>
            </a:extLst>
          </p:cNvPr>
          <p:cNvSpPr>
            <a:spLocks xmlns:a="http://schemas.openxmlformats.org/drawingml/2006/main" noGrp="1"/>
          </p:cNvSpPr>
          <p:nvPr/>
        </p:nvSpPr>
        <p:spPr>
          <a:xfrm xmlns:a="http://schemas.openxmlformats.org/drawingml/2006/main">
            <a:off x="12582525" y="5124450"/>
            <a:ext cx="114300" cy="0"/>
          </a:xfrm>
          <a:prstGeom xmlns:a="http://schemas.openxmlformats.org/drawingml/2006/main" prst="line">
            <a:avLst/>
          </a:prstGeom>
          <a:noFill xmlns:a="http://schemas.openxmlformats.org/drawingml/2006/main"/>
          <a:ln xmlns:a="http://schemas.openxmlformats.org/drawingml/2006/main" w="15240">
            <a:solidFill>
              <a:srgbClr val="0B2942"/>
            </a:solidFill>
            <a:prstDash val="solid"/>
          </a:ln>
        </p:spPr>
      </p:sp>
      <p:sp>
        <p:nvSpPr>
          <p:cNvPr id="18" name="dimension-height">
            <a:extLst xmlns:a="http://schemas.openxmlformats.org/drawingml/2006/main">
              <a:ext uri="{FF2B5EF4-FFF2-40B4-BE49-F238E27FC236}">
                <a16:creationId xmlns:a16="http://schemas.microsoft.com/office/drawing/2014/main" id="{07226D8D-32BB-40A0-8B87-06616BF39220}"/>
              </a:ext>
            </a:extLst>
          </p:cNvPr>
          <p:cNvSpPr>
            <a:spLocks xmlns:a="http://schemas.openxmlformats.org/drawingml/2006/main" noGrp="1"/>
          </p:cNvSpPr>
          <p:nvPr/>
        </p:nvSpPr>
        <p:spPr>
          <a:xfrm xmlns:a="http://schemas.openxmlformats.org/drawingml/2006/main">
            <a:off x="12792075" y="3914775"/>
            <a:ext cx="1666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0B2942"/>
                </a:solidFill>
                <a:latin typeface="Meiryo UI"/>
                <a:ea typeface="Meiryo UI"/>
                <a:cs typeface="Meiryo UI"/>
              </a:defRPr>
            </a:defPPr>
            <a:lvl1pPr algn="l">
              <a:defRPr sz="1650" b="1">
                <a:solidFill>
                  <a:srgbClr val="0B2942"/>
                </a:solidFill>
                <a:latin typeface="Meiryo UI"/>
                <a:ea typeface="Meiryo UI"/>
                <a:cs typeface="Meiryo UI"/>
              </a:defRPr>
            </a:lvl1pPr>
            <a:lvl2pPr algn="l">
              <a:defRPr sz="1650" b="1">
                <a:solidFill>
                  <a:srgbClr val="0B2942"/>
                </a:solidFill>
                <a:latin typeface="Meiryo UI"/>
                <a:ea typeface="Meiryo UI"/>
                <a:cs typeface="Meiryo UI"/>
              </a:defRPr>
            </a:lvl2pPr>
            <a:lvl3pPr algn="l">
              <a:defRPr sz="1650" b="1">
                <a:solidFill>
                  <a:srgbClr val="0B2942"/>
                </a:solidFill>
                <a:latin typeface="Meiryo UI"/>
                <a:ea typeface="Meiryo UI"/>
                <a:cs typeface="Meiryo UI"/>
              </a:defRPr>
            </a:lvl3pPr>
            <a:lvl4pPr algn="l">
              <a:defRPr sz="1650" b="1">
                <a:solidFill>
                  <a:srgbClr val="0B2942"/>
                </a:solidFill>
                <a:latin typeface="Meiryo UI"/>
                <a:ea typeface="Meiryo UI"/>
                <a:cs typeface="Meiryo UI"/>
              </a:defRPr>
            </a:lvl4pPr>
            <a:lvl5pPr algn="l">
              <a:defRPr sz="1650" b="1">
                <a:solidFill>
                  <a:srgbClr val="0B2942"/>
                </a:solidFill>
                <a:latin typeface="Meiryo UI"/>
                <a:ea typeface="Meiryo UI"/>
                <a:cs typeface="Meiryo UI"/>
              </a:defRPr>
            </a:lvl5pPr>
            <a:lvl6pPr algn="l">
              <a:defRPr sz="1650" b="1">
                <a:solidFill>
                  <a:srgbClr val="0B2942"/>
                </a:solidFill>
                <a:latin typeface="Meiryo UI"/>
                <a:ea typeface="Meiryo UI"/>
                <a:cs typeface="Meiryo UI"/>
              </a:defRPr>
            </a:lvl6pPr>
            <a:lvl7pPr algn="l">
              <a:defRPr sz="1650" b="1">
                <a:solidFill>
                  <a:srgbClr val="0B2942"/>
                </a:solidFill>
                <a:latin typeface="Meiryo UI"/>
                <a:ea typeface="Meiryo UI"/>
                <a:cs typeface="Meiryo UI"/>
              </a:defRPr>
            </a:lvl7pPr>
            <a:lvl8pPr algn="l">
              <a:defRPr sz="1650" b="1">
                <a:solidFill>
                  <a:srgbClr val="0B2942"/>
                </a:solidFill>
                <a:latin typeface="Meiryo UI"/>
                <a:ea typeface="Meiryo UI"/>
                <a:cs typeface="Meiryo UI"/>
              </a:defRPr>
            </a:lvl8pPr>
            <a:lvl9pPr algn="l">
              <a:defRPr sz="1650" b="1">
                <a:solidFill>
                  <a:srgbClr val="0B2942"/>
                </a:solidFill>
                <a:latin typeface="Meiryo UI"/>
                <a:ea typeface="Meiryo UI"/>
                <a:cs typeface="Meiryo UI"/>
              </a:defRPr>
            </a:lvl9pPr>
          </a:lstStyle>
          <a:p xmlns:a="http://schemas.openxmlformats.org/drawingml/2006/main">
            <a:pPr algn="l">
              <a:defRPr sz="1650" b="1">
                <a:solidFill>
                  <a:srgbClr val="0B2942"/>
                </a:solidFill>
                <a:latin typeface="Meiryo UI"/>
                <a:ea typeface="Meiryo UI"/>
                <a:cs typeface="Meiryo UI"/>
              </a:defRPr>
            </a:pPr>
            <a:r>
              <a:rPr sz="1650" b="1">
                <a:solidFill>
                  <a:srgbClr val="0B2942"/>
                </a:solidFill>
                <a:latin typeface="Meiryo UI"/>
                <a:ea typeface="Meiryo UI"/>
                <a:cs typeface="Meiryo UI"/>
              </a:rPr>
              <a:t>高さ 107 mm</a:t>
            </a:r>
          </a:p>
        </p:txBody>
      </p:sp>
      <p:sp>
        <p:nvSpPr>
          <p:cNvPr id="19" name="depth-callout">
            <a:extLst xmlns:a="http://schemas.openxmlformats.org/drawingml/2006/main">
              <a:ext uri="{FF2B5EF4-FFF2-40B4-BE49-F238E27FC236}">
                <a16:creationId xmlns:a16="http://schemas.microsoft.com/office/drawing/2014/main" id="{AE5B8F3F-1C66-420F-9DFF-0FD91ECF7143}"/>
              </a:ext>
            </a:extLst>
          </p:cNvPr>
          <p:cNvSpPr>
            <a:spLocks xmlns:a="http://schemas.openxmlformats.org/drawingml/2006/main" noGrp="1"/>
          </p:cNvSpPr>
          <p:nvPr/>
        </p:nvSpPr>
        <p:spPr>
          <a:xfrm xmlns:a="http://schemas.openxmlformats.org/drawingml/2006/main">
            <a:off x="9915525" y="4333875"/>
            <a:ext cx="638175" cy="0"/>
          </a:xfrm>
          <a:prstGeom xmlns:a="http://schemas.openxmlformats.org/drawingml/2006/main" prst="line">
            <a:avLst/>
          </a:prstGeom>
          <a:noFill xmlns:a="http://schemas.openxmlformats.org/drawingml/2006/main"/>
          <a:ln xmlns:a="http://schemas.openxmlformats.org/drawingml/2006/main" w="15240">
            <a:solidFill>
              <a:srgbClr val="0B2942"/>
            </a:solidFill>
            <a:prstDash val="solid"/>
          </a:ln>
        </p:spPr>
      </p:sp>
      <p:sp>
        <p:nvSpPr>
          <p:cNvPr id="20" name="dimension-depth">
            <a:extLst xmlns:a="http://schemas.openxmlformats.org/drawingml/2006/main">
              <a:ext uri="{FF2B5EF4-FFF2-40B4-BE49-F238E27FC236}">
                <a16:creationId xmlns:a16="http://schemas.microsoft.com/office/drawing/2014/main" id="{F65B9A7E-C584-42E0-B992-5A2954DE04F5}"/>
              </a:ext>
            </a:extLst>
          </p:cNvPr>
          <p:cNvSpPr>
            <a:spLocks xmlns:a="http://schemas.openxmlformats.org/drawingml/2006/main" noGrp="1"/>
          </p:cNvSpPr>
          <p:nvPr/>
        </p:nvSpPr>
        <p:spPr>
          <a:xfrm xmlns:a="http://schemas.openxmlformats.org/drawingml/2006/main">
            <a:off x="8582025" y="4162425"/>
            <a:ext cx="12858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0B2942"/>
                </a:solidFill>
                <a:latin typeface="Meiryo UI"/>
                <a:ea typeface="Meiryo UI"/>
                <a:cs typeface="Meiryo UI"/>
              </a:defRPr>
            </a:defPPr>
            <a:lvl1pPr algn="l">
              <a:defRPr sz="1650" b="1">
                <a:solidFill>
                  <a:srgbClr val="0B2942"/>
                </a:solidFill>
                <a:latin typeface="Meiryo UI"/>
                <a:ea typeface="Meiryo UI"/>
                <a:cs typeface="Meiryo UI"/>
              </a:defRPr>
            </a:lvl1pPr>
            <a:lvl2pPr algn="l">
              <a:defRPr sz="1650" b="1">
                <a:solidFill>
                  <a:srgbClr val="0B2942"/>
                </a:solidFill>
                <a:latin typeface="Meiryo UI"/>
                <a:ea typeface="Meiryo UI"/>
                <a:cs typeface="Meiryo UI"/>
              </a:defRPr>
            </a:lvl2pPr>
            <a:lvl3pPr algn="l">
              <a:defRPr sz="1650" b="1">
                <a:solidFill>
                  <a:srgbClr val="0B2942"/>
                </a:solidFill>
                <a:latin typeface="Meiryo UI"/>
                <a:ea typeface="Meiryo UI"/>
                <a:cs typeface="Meiryo UI"/>
              </a:defRPr>
            </a:lvl3pPr>
            <a:lvl4pPr algn="l">
              <a:defRPr sz="1650" b="1">
                <a:solidFill>
                  <a:srgbClr val="0B2942"/>
                </a:solidFill>
                <a:latin typeface="Meiryo UI"/>
                <a:ea typeface="Meiryo UI"/>
                <a:cs typeface="Meiryo UI"/>
              </a:defRPr>
            </a:lvl4pPr>
            <a:lvl5pPr algn="l">
              <a:defRPr sz="1650" b="1">
                <a:solidFill>
                  <a:srgbClr val="0B2942"/>
                </a:solidFill>
                <a:latin typeface="Meiryo UI"/>
                <a:ea typeface="Meiryo UI"/>
                <a:cs typeface="Meiryo UI"/>
              </a:defRPr>
            </a:lvl5pPr>
            <a:lvl6pPr algn="l">
              <a:defRPr sz="1650" b="1">
                <a:solidFill>
                  <a:srgbClr val="0B2942"/>
                </a:solidFill>
                <a:latin typeface="Meiryo UI"/>
                <a:ea typeface="Meiryo UI"/>
                <a:cs typeface="Meiryo UI"/>
              </a:defRPr>
            </a:lvl6pPr>
            <a:lvl7pPr algn="l">
              <a:defRPr sz="1650" b="1">
                <a:solidFill>
                  <a:srgbClr val="0B2942"/>
                </a:solidFill>
                <a:latin typeface="Meiryo UI"/>
                <a:ea typeface="Meiryo UI"/>
                <a:cs typeface="Meiryo UI"/>
              </a:defRPr>
            </a:lvl7pPr>
            <a:lvl8pPr algn="l">
              <a:defRPr sz="1650" b="1">
                <a:solidFill>
                  <a:srgbClr val="0B2942"/>
                </a:solidFill>
                <a:latin typeface="Meiryo UI"/>
                <a:ea typeface="Meiryo UI"/>
                <a:cs typeface="Meiryo UI"/>
              </a:defRPr>
            </a:lvl8pPr>
            <a:lvl9pPr algn="l">
              <a:defRPr sz="1650" b="1">
                <a:solidFill>
                  <a:srgbClr val="0B2942"/>
                </a:solidFill>
                <a:latin typeface="Meiryo UI"/>
                <a:ea typeface="Meiryo UI"/>
                <a:cs typeface="Meiryo UI"/>
              </a:defRPr>
            </a:lvl9pPr>
          </a:lstStyle>
          <a:p xmlns:a="http://schemas.openxmlformats.org/drawingml/2006/main">
            <a:pPr algn="l">
              <a:defRPr sz="1650" b="1">
                <a:solidFill>
                  <a:srgbClr val="0B2942"/>
                </a:solidFill>
                <a:latin typeface="Meiryo UI"/>
                <a:ea typeface="Meiryo UI"/>
                <a:cs typeface="Meiryo UI"/>
              </a:defRPr>
            </a:pPr>
            <a:r>
              <a:rPr sz="1650" b="1">
                <a:solidFill>
                  <a:srgbClr val="0B2942"/>
                </a:solidFill>
                <a:latin typeface="Meiryo UI"/>
                <a:ea typeface="Meiryo UI"/>
                <a:cs typeface="Meiryo UI"/>
              </a:rPr>
              <a:t>厚さ 26 mm</a:t>
            </a:r>
          </a:p>
        </p:txBody>
      </p:sp>
      <p:sp>
        <p:nvSpPr>
          <p:cNvPr id="21" name="dimension-note">
            <a:extLst xmlns:a="http://schemas.openxmlformats.org/drawingml/2006/main">
              <a:ext uri="{FF2B5EF4-FFF2-40B4-BE49-F238E27FC236}">
                <a16:creationId xmlns:a16="http://schemas.microsoft.com/office/drawing/2014/main" id="{B4F79FC9-F14F-4214-A498-EEE22B4825D9}"/>
              </a:ext>
            </a:extLst>
          </p:cNvPr>
          <p:cNvSpPr>
            <a:spLocks xmlns:a="http://schemas.openxmlformats.org/drawingml/2006/main" noGrp="1"/>
          </p:cNvSpPr>
          <p:nvPr/>
        </p:nvSpPr>
        <p:spPr>
          <a:xfrm xmlns:a="http://schemas.openxmlformats.org/drawingml/2006/main">
            <a:off x="8553450" y="7219950"/>
            <a:ext cx="57531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275" b="0">
                <a:solidFill>
                  <a:srgbClr val="526778"/>
                </a:solidFill>
                <a:latin typeface="Meiryo UI"/>
                <a:ea typeface="Meiryo UI"/>
                <a:cs typeface="Meiryo UI"/>
              </a:defRPr>
            </a:defPPr>
            <a:lvl1pPr algn="ctr">
              <a:defRPr sz="1275" b="0">
                <a:solidFill>
                  <a:srgbClr val="526778"/>
                </a:solidFill>
                <a:latin typeface="Meiryo UI"/>
                <a:ea typeface="Meiryo UI"/>
                <a:cs typeface="Meiryo UI"/>
              </a:defRPr>
            </a:lvl1pPr>
            <a:lvl2pPr algn="ctr">
              <a:defRPr sz="1275" b="0">
                <a:solidFill>
                  <a:srgbClr val="526778"/>
                </a:solidFill>
                <a:latin typeface="Meiryo UI"/>
                <a:ea typeface="Meiryo UI"/>
                <a:cs typeface="Meiryo UI"/>
              </a:defRPr>
            </a:lvl2pPr>
            <a:lvl3pPr algn="ctr">
              <a:defRPr sz="1275" b="0">
                <a:solidFill>
                  <a:srgbClr val="526778"/>
                </a:solidFill>
                <a:latin typeface="Meiryo UI"/>
                <a:ea typeface="Meiryo UI"/>
                <a:cs typeface="Meiryo UI"/>
              </a:defRPr>
            </a:lvl3pPr>
            <a:lvl4pPr algn="ctr">
              <a:defRPr sz="1275" b="0">
                <a:solidFill>
                  <a:srgbClr val="526778"/>
                </a:solidFill>
                <a:latin typeface="Meiryo UI"/>
                <a:ea typeface="Meiryo UI"/>
                <a:cs typeface="Meiryo UI"/>
              </a:defRPr>
            </a:lvl4pPr>
            <a:lvl5pPr algn="ctr">
              <a:defRPr sz="1275" b="0">
                <a:solidFill>
                  <a:srgbClr val="526778"/>
                </a:solidFill>
                <a:latin typeface="Meiryo UI"/>
                <a:ea typeface="Meiryo UI"/>
                <a:cs typeface="Meiryo UI"/>
              </a:defRPr>
            </a:lvl5pPr>
            <a:lvl6pPr algn="ctr">
              <a:defRPr sz="1275" b="0">
                <a:solidFill>
                  <a:srgbClr val="526778"/>
                </a:solidFill>
                <a:latin typeface="Meiryo UI"/>
                <a:ea typeface="Meiryo UI"/>
                <a:cs typeface="Meiryo UI"/>
              </a:defRPr>
            </a:lvl6pPr>
            <a:lvl7pPr algn="ctr">
              <a:defRPr sz="1275" b="0">
                <a:solidFill>
                  <a:srgbClr val="526778"/>
                </a:solidFill>
                <a:latin typeface="Meiryo UI"/>
                <a:ea typeface="Meiryo UI"/>
                <a:cs typeface="Meiryo UI"/>
              </a:defRPr>
            </a:lvl7pPr>
            <a:lvl8pPr algn="ctr">
              <a:defRPr sz="1275" b="0">
                <a:solidFill>
                  <a:srgbClr val="526778"/>
                </a:solidFill>
                <a:latin typeface="Meiryo UI"/>
                <a:ea typeface="Meiryo UI"/>
                <a:cs typeface="Meiryo UI"/>
              </a:defRPr>
            </a:lvl8pPr>
            <a:lvl9pPr algn="ctr">
              <a:defRPr sz="1275" b="0">
                <a:solidFill>
                  <a:srgbClr val="526778"/>
                </a:solidFill>
                <a:latin typeface="Meiryo UI"/>
                <a:ea typeface="Meiryo UI"/>
                <a:cs typeface="Meiryo UI"/>
              </a:defRPr>
            </a:lvl9pPr>
          </a:lstStyle>
          <a:p xmlns:a="http://schemas.openxmlformats.org/drawingml/2006/main">
            <a:pPr algn="ctr">
              <a:defRPr sz="1275" b="0">
                <a:solidFill>
                  <a:srgbClr val="526778"/>
                </a:solidFill>
                <a:latin typeface="Meiryo UI"/>
                <a:ea typeface="Meiryo UI"/>
                <a:cs typeface="Meiryo UI"/>
              </a:defRPr>
            </a:pPr>
            <a:r>
              <a:rPr sz="1275" b="0">
                <a:solidFill>
                  <a:srgbClr val="526778"/>
                </a:solidFill>
                <a:latin typeface="Meiryo UI"/>
                <a:ea typeface="Meiryo UI"/>
                <a:cs typeface="Meiryo UI"/>
              </a:rPr>
              <a:t>寸法は資料記載値（暫定）</a:t>
            </a:r>
          </a:p>
        </p:txBody>
      </p:sp>
      <p:sp>
        <p:nvSpPr>
          <p:cNvPr id="22" name="version">
            <a:extLst xmlns:a="http://schemas.openxmlformats.org/drawingml/2006/main">
              <a:ext uri="{FF2B5EF4-FFF2-40B4-BE49-F238E27FC236}">
                <a16:creationId xmlns:a16="http://schemas.microsoft.com/office/drawing/2014/main" id="{6539192E-ADF6-4B59-8D75-2C5354A8EDA5}"/>
              </a:ext>
            </a:extLst>
          </p:cNvPr>
          <p:cNvSpPr>
            <a:spLocks xmlns:a="http://schemas.openxmlformats.org/drawingml/2006/main" noGrp="1"/>
          </p:cNvSpPr>
          <p:nvPr/>
        </p:nvSpPr>
        <p:spPr>
          <a:xfrm xmlns:a="http://schemas.openxmlformats.org/drawingml/2006/main">
            <a:off x="666750" y="7143750"/>
            <a:ext cx="7143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778"/>
                </a:solidFill>
                <a:latin typeface="Meiryo UI"/>
                <a:ea typeface="Meiryo UI"/>
                <a:cs typeface="Meiryo UI"/>
              </a:defRPr>
            </a:defPPr>
            <a:lvl1pPr algn="l">
              <a:defRPr sz="1500" b="0">
                <a:solidFill>
                  <a:srgbClr val="526778"/>
                </a:solidFill>
                <a:latin typeface="Meiryo UI"/>
                <a:ea typeface="Meiryo UI"/>
                <a:cs typeface="Meiryo UI"/>
              </a:defRPr>
            </a:lvl1pPr>
            <a:lvl2pPr algn="l">
              <a:defRPr sz="1500" b="0">
                <a:solidFill>
                  <a:srgbClr val="526778"/>
                </a:solidFill>
                <a:latin typeface="Meiryo UI"/>
                <a:ea typeface="Meiryo UI"/>
                <a:cs typeface="Meiryo UI"/>
              </a:defRPr>
            </a:lvl2pPr>
            <a:lvl3pPr algn="l">
              <a:defRPr sz="1500" b="0">
                <a:solidFill>
                  <a:srgbClr val="526778"/>
                </a:solidFill>
                <a:latin typeface="Meiryo UI"/>
                <a:ea typeface="Meiryo UI"/>
                <a:cs typeface="Meiryo UI"/>
              </a:defRPr>
            </a:lvl3pPr>
            <a:lvl4pPr algn="l">
              <a:defRPr sz="1500" b="0">
                <a:solidFill>
                  <a:srgbClr val="526778"/>
                </a:solidFill>
                <a:latin typeface="Meiryo UI"/>
                <a:ea typeface="Meiryo UI"/>
                <a:cs typeface="Meiryo UI"/>
              </a:defRPr>
            </a:lvl4pPr>
            <a:lvl5pPr algn="l">
              <a:defRPr sz="1500" b="0">
                <a:solidFill>
                  <a:srgbClr val="526778"/>
                </a:solidFill>
                <a:latin typeface="Meiryo UI"/>
                <a:ea typeface="Meiryo UI"/>
                <a:cs typeface="Meiryo UI"/>
              </a:defRPr>
            </a:lvl5pPr>
            <a:lvl6pPr algn="l">
              <a:defRPr sz="1500" b="0">
                <a:solidFill>
                  <a:srgbClr val="526778"/>
                </a:solidFill>
                <a:latin typeface="Meiryo UI"/>
                <a:ea typeface="Meiryo UI"/>
                <a:cs typeface="Meiryo UI"/>
              </a:defRPr>
            </a:lvl6pPr>
            <a:lvl7pPr algn="l">
              <a:defRPr sz="1500" b="0">
                <a:solidFill>
                  <a:srgbClr val="526778"/>
                </a:solidFill>
                <a:latin typeface="Meiryo UI"/>
                <a:ea typeface="Meiryo UI"/>
                <a:cs typeface="Meiryo UI"/>
              </a:defRPr>
            </a:lvl7pPr>
            <a:lvl8pPr algn="l">
              <a:defRPr sz="1500" b="0">
                <a:solidFill>
                  <a:srgbClr val="526778"/>
                </a:solidFill>
                <a:latin typeface="Meiryo UI"/>
                <a:ea typeface="Meiryo UI"/>
                <a:cs typeface="Meiryo UI"/>
              </a:defRPr>
            </a:lvl8pPr>
            <a:lvl9pPr algn="l">
              <a:defRPr sz="1500" b="0">
                <a:solidFill>
                  <a:srgbClr val="526778"/>
                </a:solidFill>
                <a:latin typeface="Meiryo UI"/>
                <a:ea typeface="Meiryo UI"/>
                <a:cs typeface="Meiryo UI"/>
              </a:defRPr>
            </a:lvl9pPr>
          </a:lstStyle>
          <a:p xmlns:a="http://schemas.openxmlformats.org/drawingml/2006/main">
            <a:pPr algn="l">
              <a:defRPr sz="1500" b="0">
                <a:solidFill>
                  <a:srgbClr val="526778"/>
                </a:solidFill>
                <a:latin typeface="Meiryo UI"/>
                <a:ea typeface="Meiryo UI"/>
                <a:cs typeface="Meiryo UI"/>
              </a:defRPr>
            </a:pPr>
            <a:r>
              <a:rPr sz="1500" b="0">
                <a:solidFill>
                  <a:srgbClr val="526778"/>
                </a:solidFill>
                <a:latin typeface="Meiryo UI"/>
                <a:ea typeface="Meiryo UI"/>
                <a:cs typeface="Meiryo UI"/>
              </a:rPr>
              <a:t>2026年10月20日　Rev.1.1</a:t>
            </a:r>
          </a:p>
          <a:p xmlns:a="http://schemas.openxmlformats.org/drawingml/2006/main">
            <a:pPr algn="l">
              <a:defRPr sz="1500" b="0">
                <a:solidFill>
                  <a:srgbClr val="526778"/>
                </a:solidFill>
                <a:latin typeface="Meiryo UI"/>
                <a:ea typeface="Meiryo UI"/>
                <a:cs typeface="Meiryo UI"/>
              </a:defRPr>
            </a:pPr>
            <a:r>
              <a:rPr sz="1500" b="0">
                <a:solidFill>
                  <a:srgbClr val="526778"/>
                </a:solidFill>
                <a:latin typeface="Meiryo UI"/>
                <a:ea typeface="Meiryo UI"/>
                <a:cs typeface="Meiryo UI"/>
              </a:rPr>
              <a:t>機能・性能・連携仕様・採用評価項目</a:t>
            </a:r>
          </a:p>
        </p:txBody>
      </p:sp>
      <p:sp>
        <p:nvSpPr>
          <p:cNvPr id="23" name="photo-source">
            <a:extLst xmlns:a="http://schemas.openxmlformats.org/drawingml/2006/main">
              <a:ext uri="{FF2B5EF4-FFF2-40B4-BE49-F238E27FC236}">
                <a16:creationId xmlns:a16="http://schemas.microsoft.com/office/drawing/2014/main" id="{67068DB0-F6B2-4338-AA60-754EC1E83852}"/>
              </a:ext>
            </a:extLst>
          </p:cNvPr>
          <p:cNvSpPr>
            <a:spLocks xmlns:a="http://schemas.openxmlformats.org/drawingml/2006/main" noGrp="1"/>
          </p:cNvSpPr>
          <p:nvPr/>
        </p:nvSpPr>
        <p:spPr>
          <a:xfrm xmlns:a="http://schemas.openxmlformats.org/drawingml/2006/main">
            <a:off x="8305800" y="7724775"/>
            <a:ext cx="62674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778"/>
                </a:solidFill>
                <a:latin typeface="Meiryo UI"/>
                <a:ea typeface="Meiryo UI"/>
                <a:cs typeface="Meiryo UI"/>
              </a:defRPr>
            </a:defPPr>
            <a:lvl1pPr algn="l">
              <a:defRPr sz="1125" b="0">
                <a:solidFill>
                  <a:srgbClr val="526778"/>
                </a:solidFill>
                <a:latin typeface="Meiryo UI"/>
                <a:ea typeface="Meiryo UI"/>
                <a:cs typeface="Meiryo UI"/>
              </a:defRPr>
            </a:lvl1pPr>
            <a:lvl2pPr algn="l">
              <a:defRPr sz="1125" b="0">
                <a:solidFill>
                  <a:srgbClr val="526778"/>
                </a:solidFill>
                <a:latin typeface="Meiryo UI"/>
                <a:ea typeface="Meiryo UI"/>
                <a:cs typeface="Meiryo UI"/>
              </a:defRPr>
            </a:lvl2pPr>
            <a:lvl3pPr algn="l">
              <a:defRPr sz="1125" b="0">
                <a:solidFill>
                  <a:srgbClr val="526778"/>
                </a:solidFill>
                <a:latin typeface="Meiryo UI"/>
                <a:ea typeface="Meiryo UI"/>
                <a:cs typeface="Meiryo UI"/>
              </a:defRPr>
            </a:lvl3pPr>
            <a:lvl4pPr algn="l">
              <a:defRPr sz="1125" b="0">
                <a:solidFill>
                  <a:srgbClr val="526778"/>
                </a:solidFill>
                <a:latin typeface="Meiryo UI"/>
                <a:ea typeface="Meiryo UI"/>
                <a:cs typeface="Meiryo UI"/>
              </a:defRPr>
            </a:lvl4pPr>
            <a:lvl5pPr algn="l">
              <a:defRPr sz="1125" b="0">
                <a:solidFill>
                  <a:srgbClr val="526778"/>
                </a:solidFill>
                <a:latin typeface="Meiryo UI"/>
                <a:ea typeface="Meiryo UI"/>
                <a:cs typeface="Meiryo UI"/>
              </a:defRPr>
            </a:lvl5pPr>
            <a:lvl6pPr algn="l">
              <a:defRPr sz="1125" b="0">
                <a:solidFill>
                  <a:srgbClr val="526778"/>
                </a:solidFill>
                <a:latin typeface="Meiryo UI"/>
                <a:ea typeface="Meiryo UI"/>
                <a:cs typeface="Meiryo UI"/>
              </a:defRPr>
            </a:lvl6pPr>
            <a:lvl7pPr algn="l">
              <a:defRPr sz="1125" b="0">
                <a:solidFill>
                  <a:srgbClr val="526778"/>
                </a:solidFill>
                <a:latin typeface="Meiryo UI"/>
                <a:ea typeface="Meiryo UI"/>
                <a:cs typeface="Meiryo UI"/>
              </a:defRPr>
            </a:lvl7pPr>
            <a:lvl8pPr algn="l">
              <a:defRPr sz="1125" b="0">
                <a:solidFill>
                  <a:srgbClr val="526778"/>
                </a:solidFill>
                <a:latin typeface="Meiryo UI"/>
                <a:ea typeface="Meiryo UI"/>
                <a:cs typeface="Meiryo UI"/>
              </a:defRPr>
            </a:lvl8pPr>
            <a:lvl9pPr algn="l">
              <a:defRPr sz="1125" b="0">
                <a:solidFill>
                  <a:srgbClr val="526778"/>
                </a:solidFill>
                <a:latin typeface="Meiryo UI"/>
                <a:ea typeface="Meiryo UI"/>
                <a:cs typeface="Meiryo UI"/>
              </a:defRPr>
            </a:lvl9pPr>
          </a:lstStyle>
          <a:p xmlns:a="http://schemas.openxmlformats.org/drawingml/2006/main">
            <a:pPr algn="l">
              <a:defRPr sz="1125" b="0">
                <a:solidFill>
                  <a:srgbClr val="526778"/>
                </a:solidFill>
                <a:latin typeface="Meiryo UI"/>
                <a:ea typeface="Meiryo UI"/>
                <a:cs typeface="Meiryo UI"/>
              </a:defRPr>
            </a:pPr>
            <a:r>
              <a:rPr sz="1125" b="0">
                <a:solidFill>
                  <a:srgbClr val="526778"/>
                </a:solidFill>
                <a:latin typeface="Meiryo UI"/>
                <a:ea typeface="Meiryo UI"/>
                <a:cs typeface="Meiryo UI"/>
              </a:rPr>
              <a:t>写真：提供マニュアルを基に画像調整</a:t>
            </a:r>
          </a:p>
        </p:txBody>
      </p:sp>
      <p:sp>
        <p:nvSpPr>
          <p:cNvPr id="24" name="footer-rule">
            <a:extLst xmlns:a="http://schemas.openxmlformats.org/drawingml/2006/main">
              <a:ext uri="{FF2B5EF4-FFF2-40B4-BE49-F238E27FC236}">
                <a16:creationId xmlns:a16="http://schemas.microsoft.com/office/drawing/2014/main" id="{B66C3701-A616-4E31-84CC-7A26A7B068F8}"/>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25" name="source">
            <a:extLst xmlns:a="http://schemas.openxmlformats.org/drawingml/2006/main">
              <a:ext uri="{FF2B5EF4-FFF2-40B4-BE49-F238E27FC236}">
                <a16:creationId xmlns:a16="http://schemas.microsoft.com/office/drawing/2014/main" id="{3948FF5C-1F00-492A-BDE9-47FD6A4E75C0}"/>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 s.1、L s.1–2、M p.1</a:t>
            </a:r>
          </a:p>
        </p:txBody>
      </p:sp>
      <p:sp>
        <p:nvSpPr>
          <p:cNvPr id="26" name="page">
            <a:extLst xmlns:a="http://schemas.openxmlformats.org/drawingml/2006/main">
              <a:ext uri="{FF2B5EF4-FFF2-40B4-BE49-F238E27FC236}">
                <a16:creationId xmlns:a16="http://schemas.microsoft.com/office/drawing/2014/main" id="{27645A00-1772-4693-BBE2-66C77A5C2A47}"/>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01 / 25</a:t>
            </a:r>
          </a:p>
        </p:txBody>
      </p:sp>
    </p:spTree>
    <p:extLst>
      <p:ext uri="{BB962C8B-B14F-4D97-AF65-F5344CB8AC3E}">
        <p14:creationId xmlns:p14="http://schemas.microsoft.com/office/powerpoint/2010/main" val="195923657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slide-title">
            <a:extLst xmlns:a="http://schemas.openxmlformats.org/drawingml/2006/main">
              <a:ext uri="{FF2B5EF4-FFF2-40B4-BE49-F238E27FC236}">
                <a16:creationId xmlns:a16="http://schemas.microsoft.com/office/drawing/2014/main" id="{048F2448-E096-448B-864E-7DF59489D0DC}"/>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採用のポイント</a:t>
            </a:r>
          </a:p>
        </p:txBody>
      </p:sp>
      <p:sp>
        <p:nvSpPr>
          <p:cNvPr id="2" name="subtitle">
            <a:extLst xmlns:a="http://schemas.openxmlformats.org/drawingml/2006/main">
              <a:ext uri="{FF2B5EF4-FFF2-40B4-BE49-F238E27FC236}">
                <a16:creationId xmlns:a16="http://schemas.microsoft.com/office/drawing/2014/main" id="{0F7AB4C0-FE9C-4C25-A4D4-F17456B1D631}"/>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センサーデータの収集・選別・サーバー送信を担う小型Gateway</a:t>
            </a:r>
          </a:p>
        </p:txBody>
      </p:sp>
      <p:sp>
        <p:nvSpPr>
          <p:cNvPr id="3" name="point-number-0">
            <a:extLst xmlns:a="http://schemas.openxmlformats.org/drawingml/2006/main">
              <a:ext uri="{FF2B5EF4-FFF2-40B4-BE49-F238E27FC236}">
                <a16:creationId xmlns:a16="http://schemas.microsoft.com/office/drawing/2014/main" id="{90251943-A0F5-4BDA-83FE-B3BBD7890F52}"/>
              </a:ext>
            </a:extLst>
          </p:cNvPr>
          <p:cNvSpPr>
            <a:spLocks xmlns:a="http://schemas.openxmlformats.org/drawingml/2006/main" noGrp="1"/>
          </p:cNvSpPr>
          <p:nvPr/>
        </p:nvSpPr>
        <p:spPr>
          <a:xfrm xmlns:a="http://schemas.openxmlformats.org/drawingml/2006/main">
            <a:off x="666750" y="1819275"/>
            <a:ext cx="809625"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087F91"/>
                </a:solidFill>
                <a:latin typeface="Meiryo UI"/>
                <a:ea typeface="Meiryo UI"/>
                <a:cs typeface="Meiryo UI"/>
              </a:defRPr>
            </a:defPPr>
            <a:lvl1pPr algn="l">
              <a:defRPr sz="2925" b="1">
                <a:solidFill>
                  <a:srgbClr val="087F91"/>
                </a:solidFill>
                <a:latin typeface="Meiryo UI"/>
                <a:ea typeface="Meiryo UI"/>
                <a:cs typeface="Meiryo UI"/>
              </a:defRPr>
            </a:lvl1pPr>
            <a:lvl2pPr algn="l">
              <a:defRPr sz="2925" b="1">
                <a:solidFill>
                  <a:srgbClr val="087F91"/>
                </a:solidFill>
                <a:latin typeface="Meiryo UI"/>
                <a:ea typeface="Meiryo UI"/>
                <a:cs typeface="Meiryo UI"/>
              </a:defRPr>
            </a:lvl2pPr>
            <a:lvl3pPr algn="l">
              <a:defRPr sz="2925" b="1">
                <a:solidFill>
                  <a:srgbClr val="087F91"/>
                </a:solidFill>
                <a:latin typeface="Meiryo UI"/>
                <a:ea typeface="Meiryo UI"/>
                <a:cs typeface="Meiryo UI"/>
              </a:defRPr>
            </a:lvl3pPr>
            <a:lvl4pPr algn="l">
              <a:defRPr sz="2925" b="1">
                <a:solidFill>
                  <a:srgbClr val="087F91"/>
                </a:solidFill>
                <a:latin typeface="Meiryo UI"/>
                <a:ea typeface="Meiryo UI"/>
                <a:cs typeface="Meiryo UI"/>
              </a:defRPr>
            </a:lvl4pPr>
            <a:lvl5pPr algn="l">
              <a:defRPr sz="2925" b="1">
                <a:solidFill>
                  <a:srgbClr val="087F91"/>
                </a:solidFill>
                <a:latin typeface="Meiryo UI"/>
                <a:ea typeface="Meiryo UI"/>
                <a:cs typeface="Meiryo UI"/>
              </a:defRPr>
            </a:lvl5pPr>
            <a:lvl6pPr algn="l">
              <a:defRPr sz="2925" b="1">
                <a:solidFill>
                  <a:srgbClr val="087F91"/>
                </a:solidFill>
                <a:latin typeface="Meiryo UI"/>
                <a:ea typeface="Meiryo UI"/>
                <a:cs typeface="Meiryo UI"/>
              </a:defRPr>
            </a:lvl6pPr>
            <a:lvl7pPr algn="l">
              <a:defRPr sz="2925" b="1">
                <a:solidFill>
                  <a:srgbClr val="087F91"/>
                </a:solidFill>
                <a:latin typeface="Meiryo UI"/>
                <a:ea typeface="Meiryo UI"/>
                <a:cs typeface="Meiryo UI"/>
              </a:defRPr>
            </a:lvl7pPr>
            <a:lvl8pPr algn="l">
              <a:defRPr sz="2925" b="1">
                <a:solidFill>
                  <a:srgbClr val="087F91"/>
                </a:solidFill>
                <a:latin typeface="Meiryo UI"/>
                <a:ea typeface="Meiryo UI"/>
                <a:cs typeface="Meiryo UI"/>
              </a:defRPr>
            </a:lvl8pPr>
            <a:lvl9pPr algn="l">
              <a:defRPr sz="2925" b="1">
                <a:solidFill>
                  <a:srgbClr val="087F91"/>
                </a:solidFill>
                <a:latin typeface="Meiryo UI"/>
                <a:ea typeface="Meiryo UI"/>
                <a:cs typeface="Meiryo UI"/>
              </a:defRPr>
            </a:lvl9pPr>
          </a:lstStyle>
          <a:p xmlns:a="http://schemas.openxmlformats.org/drawingml/2006/main">
            <a:pPr algn="l">
              <a:defRPr sz="2925" b="1">
                <a:solidFill>
                  <a:srgbClr val="087F91"/>
                </a:solidFill>
                <a:latin typeface="Meiryo UI"/>
                <a:ea typeface="Meiryo UI"/>
                <a:cs typeface="Meiryo UI"/>
              </a:defRPr>
            </a:pPr>
            <a:r>
              <a:rPr sz="2925" b="1">
                <a:solidFill>
                  <a:srgbClr val="087F91"/>
                </a:solidFill>
                <a:latin typeface="Meiryo UI"/>
                <a:ea typeface="Meiryo UI"/>
                <a:cs typeface="Meiryo UI"/>
              </a:rPr>
              <a:t>01</a:t>
            </a:r>
          </a:p>
        </p:txBody>
      </p:sp>
      <p:sp>
        <p:nvSpPr>
          <p:cNvPr id="4" name="point-title-0">
            <a:extLst xmlns:a="http://schemas.openxmlformats.org/drawingml/2006/main">
              <a:ext uri="{FF2B5EF4-FFF2-40B4-BE49-F238E27FC236}">
                <a16:creationId xmlns:a16="http://schemas.microsoft.com/office/drawing/2014/main" id="{85B53A10-680D-4622-9921-AE261BE332D9}"/>
              </a:ext>
            </a:extLst>
          </p:cNvPr>
          <p:cNvSpPr>
            <a:spLocks xmlns:a="http://schemas.openxmlformats.org/drawingml/2006/main" noGrp="1"/>
          </p:cNvSpPr>
          <p:nvPr/>
        </p:nvSpPr>
        <p:spPr>
          <a:xfrm xmlns:a="http://schemas.openxmlformats.org/drawingml/2006/main">
            <a:off x="1714500" y="1828800"/>
            <a:ext cx="4191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0B2942"/>
                </a:solidFill>
                <a:latin typeface="Meiryo UI"/>
                <a:ea typeface="Meiryo UI"/>
                <a:cs typeface="Meiryo UI"/>
              </a:defRPr>
            </a:defPPr>
            <a:lvl1pPr algn="l">
              <a:defRPr sz="2250" b="1">
                <a:solidFill>
                  <a:srgbClr val="0B2942"/>
                </a:solidFill>
                <a:latin typeface="Meiryo UI"/>
                <a:ea typeface="Meiryo UI"/>
                <a:cs typeface="Meiryo UI"/>
              </a:defRPr>
            </a:lvl1pPr>
            <a:lvl2pPr algn="l">
              <a:defRPr sz="2250" b="1">
                <a:solidFill>
                  <a:srgbClr val="0B2942"/>
                </a:solidFill>
                <a:latin typeface="Meiryo UI"/>
                <a:ea typeface="Meiryo UI"/>
                <a:cs typeface="Meiryo UI"/>
              </a:defRPr>
            </a:lvl2pPr>
            <a:lvl3pPr algn="l">
              <a:defRPr sz="2250" b="1">
                <a:solidFill>
                  <a:srgbClr val="0B2942"/>
                </a:solidFill>
                <a:latin typeface="Meiryo UI"/>
                <a:ea typeface="Meiryo UI"/>
                <a:cs typeface="Meiryo UI"/>
              </a:defRPr>
            </a:lvl3pPr>
            <a:lvl4pPr algn="l">
              <a:defRPr sz="2250" b="1">
                <a:solidFill>
                  <a:srgbClr val="0B2942"/>
                </a:solidFill>
                <a:latin typeface="Meiryo UI"/>
                <a:ea typeface="Meiryo UI"/>
                <a:cs typeface="Meiryo UI"/>
              </a:defRPr>
            </a:lvl4pPr>
            <a:lvl5pPr algn="l">
              <a:defRPr sz="2250" b="1">
                <a:solidFill>
                  <a:srgbClr val="0B2942"/>
                </a:solidFill>
                <a:latin typeface="Meiryo UI"/>
                <a:ea typeface="Meiryo UI"/>
                <a:cs typeface="Meiryo UI"/>
              </a:defRPr>
            </a:lvl5pPr>
            <a:lvl6pPr algn="l">
              <a:defRPr sz="2250" b="1">
                <a:solidFill>
                  <a:srgbClr val="0B2942"/>
                </a:solidFill>
                <a:latin typeface="Meiryo UI"/>
                <a:ea typeface="Meiryo UI"/>
                <a:cs typeface="Meiryo UI"/>
              </a:defRPr>
            </a:lvl6pPr>
            <a:lvl7pPr algn="l">
              <a:defRPr sz="2250" b="1">
                <a:solidFill>
                  <a:srgbClr val="0B2942"/>
                </a:solidFill>
                <a:latin typeface="Meiryo UI"/>
                <a:ea typeface="Meiryo UI"/>
                <a:cs typeface="Meiryo UI"/>
              </a:defRPr>
            </a:lvl7pPr>
            <a:lvl8pPr algn="l">
              <a:defRPr sz="2250" b="1">
                <a:solidFill>
                  <a:srgbClr val="0B2942"/>
                </a:solidFill>
                <a:latin typeface="Meiryo UI"/>
                <a:ea typeface="Meiryo UI"/>
                <a:cs typeface="Meiryo UI"/>
              </a:defRPr>
            </a:lvl8pPr>
            <a:lvl9pPr algn="l">
              <a:defRPr sz="2250" b="1">
                <a:solidFill>
                  <a:srgbClr val="0B2942"/>
                </a:solidFill>
                <a:latin typeface="Meiryo UI"/>
                <a:ea typeface="Meiryo UI"/>
                <a:cs typeface="Meiryo UI"/>
              </a:defRPr>
            </a:lvl9pPr>
          </a:lstStyle>
          <a:p xmlns:a="http://schemas.openxmlformats.org/drawingml/2006/main">
            <a:pPr algn="l">
              <a:defRPr sz="2250" b="1">
                <a:solidFill>
                  <a:srgbClr val="0B2942"/>
                </a:solidFill>
                <a:latin typeface="Meiryo UI"/>
                <a:ea typeface="Meiryo UI"/>
                <a:cs typeface="Meiryo UI"/>
              </a:defRPr>
            </a:pPr>
            <a:r>
              <a:rPr sz="2250" b="1">
                <a:solidFill>
                  <a:srgbClr val="0B2942"/>
                </a:solidFill>
                <a:latin typeface="Meiryo UI"/>
                <a:ea typeface="Meiryo UI"/>
                <a:cs typeface="Meiryo UI"/>
              </a:rPr>
              <a:t>お客様のサーバーに接続</a:t>
            </a:r>
          </a:p>
        </p:txBody>
      </p:sp>
      <p:sp>
        <p:nvSpPr>
          <p:cNvPr id="5" name="point-body-0">
            <a:extLst xmlns:a="http://schemas.openxmlformats.org/drawingml/2006/main">
              <a:ext uri="{FF2B5EF4-FFF2-40B4-BE49-F238E27FC236}">
                <a16:creationId xmlns:a16="http://schemas.microsoft.com/office/drawing/2014/main" id="{AEDCF305-86AE-436A-BF30-AF0AFD86209D}"/>
              </a:ext>
            </a:extLst>
          </p:cNvPr>
          <p:cNvSpPr>
            <a:spLocks xmlns:a="http://schemas.openxmlformats.org/drawingml/2006/main" noGrp="1"/>
          </p:cNvSpPr>
          <p:nvPr/>
        </p:nvSpPr>
        <p:spPr>
          <a:xfrm xmlns:a="http://schemas.openxmlformats.org/drawingml/2006/main">
            <a:off x="6153150" y="1828800"/>
            <a:ext cx="8382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a:solidFill>
                  <a:srgbClr val="152D42"/>
                </a:solidFill>
                <a:latin typeface="Meiryo UI"/>
                <a:ea typeface="Meiryo UI"/>
                <a:cs typeface="Meiryo UI"/>
              </a:defRPr>
            </a:defPPr>
            <a:lvl1pPr algn="l">
              <a:defRPr sz="1950" b="0">
                <a:solidFill>
                  <a:srgbClr val="152D42"/>
                </a:solidFill>
                <a:latin typeface="Meiryo UI"/>
                <a:ea typeface="Meiryo UI"/>
                <a:cs typeface="Meiryo UI"/>
              </a:defRPr>
            </a:lvl1pPr>
            <a:lvl2pPr algn="l">
              <a:defRPr sz="1950" b="0">
                <a:solidFill>
                  <a:srgbClr val="152D42"/>
                </a:solidFill>
                <a:latin typeface="Meiryo UI"/>
                <a:ea typeface="Meiryo UI"/>
                <a:cs typeface="Meiryo UI"/>
              </a:defRPr>
            </a:lvl2pPr>
            <a:lvl3pPr algn="l">
              <a:defRPr sz="1950" b="0">
                <a:solidFill>
                  <a:srgbClr val="152D42"/>
                </a:solidFill>
                <a:latin typeface="Meiryo UI"/>
                <a:ea typeface="Meiryo UI"/>
                <a:cs typeface="Meiryo UI"/>
              </a:defRPr>
            </a:lvl3pPr>
            <a:lvl4pPr algn="l">
              <a:defRPr sz="1950" b="0">
                <a:solidFill>
                  <a:srgbClr val="152D42"/>
                </a:solidFill>
                <a:latin typeface="Meiryo UI"/>
                <a:ea typeface="Meiryo UI"/>
                <a:cs typeface="Meiryo UI"/>
              </a:defRPr>
            </a:lvl4pPr>
            <a:lvl5pPr algn="l">
              <a:defRPr sz="1950" b="0">
                <a:solidFill>
                  <a:srgbClr val="152D42"/>
                </a:solidFill>
                <a:latin typeface="Meiryo UI"/>
                <a:ea typeface="Meiryo UI"/>
                <a:cs typeface="Meiryo UI"/>
              </a:defRPr>
            </a:lvl5pPr>
            <a:lvl6pPr algn="l">
              <a:defRPr sz="1950" b="0">
                <a:solidFill>
                  <a:srgbClr val="152D42"/>
                </a:solidFill>
                <a:latin typeface="Meiryo UI"/>
                <a:ea typeface="Meiryo UI"/>
                <a:cs typeface="Meiryo UI"/>
              </a:defRPr>
            </a:lvl6pPr>
            <a:lvl7pPr algn="l">
              <a:defRPr sz="1950" b="0">
                <a:solidFill>
                  <a:srgbClr val="152D42"/>
                </a:solidFill>
                <a:latin typeface="Meiryo UI"/>
                <a:ea typeface="Meiryo UI"/>
                <a:cs typeface="Meiryo UI"/>
              </a:defRPr>
            </a:lvl7pPr>
            <a:lvl8pPr algn="l">
              <a:defRPr sz="1950" b="0">
                <a:solidFill>
                  <a:srgbClr val="152D42"/>
                </a:solidFill>
                <a:latin typeface="Meiryo UI"/>
                <a:ea typeface="Meiryo UI"/>
                <a:cs typeface="Meiryo UI"/>
              </a:defRPr>
            </a:lvl8pPr>
            <a:lvl9pPr algn="l">
              <a:defRPr sz="1950" b="0">
                <a:solidFill>
                  <a:srgbClr val="152D42"/>
                </a:solidFill>
                <a:latin typeface="Meiryo UI"/>
                <a:ea typeface="Meiryo UI"/>
                <a:cs typeface="Meiryo UI"/>
              </a:defRPr>
            </a:lvl9pPr>
          </a:lstStyle>
          <a:p xmlns:a="http://schemas.openxmlformats.org/drawingml/2006/main">
            <a:pPr algn="l">
              <a:defRPr sz="1950" b="0">
                <a:solidFill>
                  <a:srgbClr val="152D42"/>
                </a:solidFill>
                <a:latin typeface="Meiryo UI"/>
                <a:ea typeface="Meiryo UI"/>
                <a:cs typeface="Meiryo UI"/>
              </a:defRPr>
            </a:pPr>
            <a:r>
              <a:rPr sz="1950" b="0">
                <a:solidFill>
                  <a:srgbClr val="152D42"/>
                </a:solidFill>
                <a:latin typeface="Meiryo UI"/>
                <a:ea typeface="Meiryo UI"/>
                <a:cs typeface="Meiryo UI"/>
              </a:rPr>
              <a:t>HTTP(S)／MQTT(S)の接続先を設定。</a:t>
            </a:r>
          </a:p>
          <a:p xmlns:a="http://schemas.openxmlformats.org/drawingml/2006/main">
            <a:pPr algn="l">
              <a:defRPr sz="1950" b="0">
                <a:solidFill>
                  <a:srgbClr val="152D42"/>
                </a:solidFill>
                <a:latin typeface="Meiryo UI"/>
                <a:ea typeface="Meiryo UI"/>
                <a:cs typeface="Meiryo UI"/>
              </a:defRPr>
            </a:pPr>
            <a:r>
              <a:rPr sz="1950" b="0">
                <a:solidFill>
                  <a:srgbClr val="152D42"/>
                </a:solidFill>
                <a:latin typeface="Meiryo UI"/>
                <a:ea typeface="Meiryo UI"/>
                <a:cs typeface="Meiryo UI"/>
              </a:rPr>
              <a:t>BLEデータを自社のアプリケーションへ取り込めます。</a:t>
            </a:r>
          </a:p>
        </p:txBody>
      </p:sp>
      <p:sp>
        <p:nvSpPr>
          <p:cNvPr id="6" name="point-divider-0">
            <a:extLst xmlns:a="http://schemas.openxmlformats.org/drawingml/2006/main">
              <a:ext uri="{FF2B5EF4-FFF2-40B4-BE49-F238E27FC236}">
                <a16:creationId xmlns:a16="http://schemas.microsoft.com/office/drawing/2014/main" id="{FB46FB31-AC2B-4C31-BD95-881256F3CC46}"/>
              </a:ext>
            </a:extLst>
          </p:cNvPr>
          <p:cNvSpPr>
            <a:spLocks xmlns:a="http://schemas.openxmlformats.org/drawingml/2006/main" noGrp="1"/>
          </p:cNvSpPr>
          <p:nvPr/>
        </p:nvSpPr>
        <p:spPr>
          <a:xfrm xmlns:a="http://schemas.openxmlformats.org/drawingml/2006/main">
            <a:off x="666750" y="2924175"/>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7" name="point-number-1">
            <a:extLst xmlns:a="http://schemas.openxmlformats.org/drawingml/2006/main">
              <a:ext uri="{FF2B5EF4-FFF2-40B4-BE49-F238E27FC236}">
                <a16:creationId xmlns:a16="http://schemas.microsoft.com/office/drawing/2014/main" id="{87D3EDFE-133B-4D2F-AEB6-A01203E003CF}"/>
              </a:ext>
            </a:extLst>
          </p:cNvPr>
          <p:cNvSpPr>
            <a:spLocks xmlns:a="http://schemas.openxmlformats.org/drawingml/2006/main" noGrp="1"/>
          </p:cNvSpPr>
          <p:nvPr/>
        </p:nvSpPr>
        <p:spPr>
          <a:xfrm xmlns:a="http://schemas.openxmlformats.org/drawingml/2006/main">
            <a:off x="666750" y="3143250"/>
            <a:ext cx="809625"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087F91"/>
                </a:solidFill>
                <a:latin typeface="Meiryo UI"/>
                <a:ea typeface="Meiryo UI"/>
                <a:cs typeface="Meiryo UI"/>
              </a:defRPr>
            </a:defPPr>
            <a:lvl1pPr algn="l">
              <a:defRPr sz="2925" b="1">
                <a:solidFill>
                  <a:srgbClr val="087F91"/>
                </a:solidFill>
                <a:latin typeface="Meiryo UI"/>
                <a:ea typeface="Meiryo UI"/>
                <a:cs typeface="Meiryo UI"/>
              </a:defRPr>
            </a:lvl1pPr>
            <a:lvl2pPr algn="l">
              <a:defRPr sz="2925" b="1">
                <a:solidFill>
                  <a:srgbClr val="087F91"/>
                </a:solidFill>
                <a:latin typeface="Meiryo UI"/>
                <a:ea typeface="Meiryo UI"/>
                <a:cs typeface="Meiryo UI"/>
              </a:defRPr>
            </a:lvl2pPr>
            <a:lvl3pPr algn="l">
              <a:defRPr sz="2925" b="1">
                <a:solidFill>
                  <a:srgbClr val="087F91"/>
                </a:solidFill>
                <a:latin typeface="Meiryo UI"/>
                <a:ea typeface="Meiryo UI"/>
                <a:cs typeface="Meiryo UI"/>
              </a:defRPr>
            </a:lvl3pPr>
            <a:lvl4pPr algn="l">
              <a:defRPr sz="2925" b="1">
                <a:solidFill>
                  <a:srgbClr val="087F91"/>
                </a:solidFill>
                <a:latin typeface="Meiryo UI"/>
                <a:ea typeface="Meiryo UI"/>
                <a:cs typeface="Meiryo UI"/>
              </a:defRPr>
            </a:lvl4pPr>
            <a:lvl5pPr algn="l">
              <a:defRPr sz="2925" b="1">
                <a:solidFill>
                  <a:srgbClr val="087F91"/>
                </a:solidFill>
                <a:latin typeface="Meiryo UI"/>
                <a:ea typeface="Meiryo UI"/>
                <a:cs typeface="Meiryo UI"/>
              </a:defRPr>
            </a:lvl5pPr>
            <a:lvl6pPr algn="l">
              <a:defRPr sz="2925" b="1">
                <a:solidFill>
                  <a:srgbClr val="087F91"/>
                </a:solidFill>
                <a:latin typeface="Meiryo UI"/>
                <a:ea typeface="Meiryo UI"/>
                <a:cs typeface="Meiryo UI"/>
              </a:defRPr>
            </a:lvl6pPr>
            <a:lvl7pPr algn="l">
              <a:defRPr sz="2925" b="1">
                <a:solidFill>
                  <a:srgbClr val="087F91"/>
                </a:solidFill>
                <a:latin typeface="Meiryo UI"/>
                <a:ea typeface="Meiryo UI"/>
                <a:cs typeface="Meiryo UI"/>
              </a:defRPr>
            </a:lvl7pPr>
            <a:lvl8pPr algn="l">
              <a:defRPr sz="2925" b="1">
                <a:solidFill>
                  <a:srgbClr val="087F91"/>
                </a:solidFill>
                <a:latin typeface="Meiryo UI"/>
                <a:ea typeface="Meiryo UI"/>
                <a:cs typeface="Meiryo UI"/>
              </a:defRPr>
            </a:lvl8pPr>
            <a:lvl9pPr algn="l">
              <a:defRPr sz="2925" b="1">
                <a:solidFill>
                  <a:srgbClr val="087F91"/>
                </a:solidFill>
                <a:latin typeface="Meiryo UI"/>
                <a:ea typeface="Meiryo UI"/>
                <a:cs typeface="Meiryo UI"/>
              </a:defRPr>
            </a:lvl9pPr>
          </a:lstStyle>
          <a:p xmlns:a="http://schemas.openxmlformats.org/drawingml/2006/main">
            <a:pPr algn="l">
              <a:defRPr sz="2925" b="1">
                <a:solidFill>
                  <a:srgbClr val="087F91"/>
                </a:solidFill>
                <a:latin typeface="Meiryo UI"/>
                <a:ea typeface="Meiryo UI"/>
                <a:cs typeface="Meiryo UI"/>
              </a:defRPr>
            </a:pPr>
            <a:r>
              <a:rPr sz="2925" b="1">
                <a:solidFill>
                  <a:srgbClr val="087F91"/>
                </a:solidFill>
                <a:latin typeface="Meiryo UI"/>
                <a:ea typeface="Meiryo UI"/>
                <a:cs typeface="Meiryo UI"/>
              </a:rPr>
              <a:t>02</a:t>
            </a:r>
          </a:p>
        </p:txBody>
      </p:sp>
      <p:sp>
        <p:nvSpPr>
          <p:cNvPr id="8" name="point-title-1">
            <a:extLst xmlns:a="http://schemas.openxmlformats.org/drawingml/2006/main">
              <a:ext uri="{FF2B5EF4-FFF2-40B4-BE49-F238E27FC236}">
                <a16:creationId xmlns:a16="http://schemas.microsoft.com/office/drawing/2014/main" id="{F6BFEDE3-C367-4B00-867E-F9813A55D173}"/>
              </a:ext>
            </a:extLst>
          </p:cNvPr>
          <p:cNvSpPr>
            <a:spLocks xmlns:a="http://schemas.openxmlformats.org/drawingml/2006/main" noGrp="1"/>
          </p:cNvSpPr>
          <p:nvPr/>
        </p:nvSpPr>
        <p:spPr>
          <a:xfrm xmlns:a="http://schemas.openxmlformats.org/drawingml/2006/main">
            <a:off x="1714500" y="3152775"/>
            <a:ext cx="4191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0B2942"/>
                </a:solidFill>
                <a:latin typeface="Meiryo UI"/>
                <a:ea typeface="Meiryo UI"/>
                <a:cs typeface="Meiryo UI"/>
              </a:defRPr>
            </a:defPPr>
            <a:lvl1pPr algn="l">
              <a:defRPr sz="2250" b="1">
                <a:solidFill>
                  <a:srgbClr val="0B2942"/>
                </a:solidFill>
                <a:latin typeface="Meiryo UI"/>
                <a:ea typeface="Meiryo UI"/>
                <a:cs typeface="Meiryo UI"/>
              </a:defRPr>
            </a:lvl1pPr>
            <a:lvl2pPr algn="l">
              <a:defRPr sz="2250" b="1">
                <a:solidFill>
                  <a:srgbClr val="0B2942"/>
                </a:solidFill>
                <a:latin typeface="Meiryo UI"/>
                <a:ea typeface="Meiryo UI"/>
                <a:cs typeface="Meiryo UI"/>
              </a:defRPr>
            </a:lvl2pPr>
            <a:lvl3pPr algn="l">
              <a:defRPr sz="2250" b="1">
                <a:solidFill>
                  <a:srgbClr val="0B2942"/>
                </a:solidFill>
                <a:latin typeface="Meiryo UI"/>
                <a:ea typeface="Meiryo UI"/>
                <a:cs typeface="Meiryo UI"/>
              </a:defRPr>
            </a:lvl3pPr>
            <a:lvl4pPr algn="l">
              <a:defRPr sz="2250" b="1">
                <a:solidFill>
                  <a:srgbClr val="0B2942"/>
                </a:solidFill>
                <a:latin typeface="Meiryo UI"/>
                <a:ea typeface="Meiryo UI"/>
                <a:cs typeface="Meiryo UI"/>
              </a:defRPr>
            </a:lvl4pPr>
            <a:lvl5pPr algn="l">
              <a:defRPr sz="2250" b="1">
                <a:solidFill>
                  <a:srgbClr val="0B2942"/>
                </a:solidFill>
                <a:latin typeface="Meiryo UI"/>
                <a:ea typeface="Meiryo UI"/>
                <a:cs typeface="Meiryo UI"/>
              </a:defRPr>
            </a:lvl5pPr>
            <a:lvl6pPr algn="l">
              <a:defRPr sz="2250" b="1">
                <a:solidFill>
                  <a:srgbClr val="0B2942"/>
                </a:solidFill>
                <a:latin typeface="Meiryo UI"/>
                <a:ea typeface="Meiryo UI"/>
                <a:cs typeface="Meiryo UI"/>
              </a:defRPr>
            </a:lvl6pPr>
            <a:lvl7pPr algn="l">
              <a:defRPr sz="2250" b="1">
                <a:solidFill>
                  <a:srgbClr val="0B2942"/>
                </a:solidFill>
                <a:latin typeface="Meiryo UI"/>
                <a:ea typeface="Meiryo UI"/>
                <a:cs typeface="Meiryo UI"/>
              </a:defRPr>
            </a:lvl7pPr>
            <a:lvl8pPr algn="l">
              <a:defRPr sz="2250" b="1">
                <a:solidFill>
                  <a:srgbClr val="0B2942"/>
                </a:solidFill>
                <a:latin typeface="Meiryo UI"/>
                <a:ea typeface="Meiryo UI"/>
                <a:cs typeface="Meiryo UI"/>
              </a:defRPr>
            </a:lvl8pPr>
            <a:lvl9pPr algn="l">
              <a:defRPr sz="2250" b="1">
                <a:solidFill>
                  <a:srgbClr val="0B2942"/>
                </a:solidFill>
                <a:latin typeface="Meiryo UI"/>
                <a:ea typeface="Meiryo UI"/>
                <a:cs typeface="Meiryo UI"/>
              </a:defRPr>
            </a:lvl9pPr>
          </a:lstStyle>
          <a:p xmlns:a="http://schemas.openxmlformats.org/drawingml/2006/main">
            <a:pPr algn="l">
              <a:defRPr sz="2250" b="1">
                <a:solidFill>
                  <a:srgbClr val="0B2942"/>
                </a:solidFill>
                <a:latin typeface="Meiryo UI"/>
                <a:ea typeface="Meiryo UI"/>
                <a:cs typeface="Meiryo UI"/>
              </a:defRPr>
            </a:pPr>
            <a:r>
              <a:rPr sz="2250" b="1">
                <a:solidFill>
                  <a:srgbClr val="0B2942"/>
                </a:solidFill>
                <a:latin typeface="Meiryo UI"/>
                <a:ea typeface="Meiryo UI"/>
                <a:cs typeface="Meiryo UI"/>
              </a:rPr>
              <a:t>設置現場に合わせた回線選択</a:t>
            </a:r>
          </a:p>
        </p:txBody>
      </p:sp>
      <p:sp>
        <p:nvSpPr>
          <p:cNvPr id="9" name="point-body-1">
            <a:extLst xmlns:a="http://schemas.openxmlformats.org/drawingml/2006/main">
              <a:ext uri="{FF2B5EF4-FFF2-40B4-BE49-F238E27FC236}">
                <a16:creationId xmlns:a16="http://schemas.microsoft.com/office/drawing/2014/main" id="{3E18CCA4-41C8-41C6-9BA4-ADBA9D5020F6}"/>
              </a:ext>
            </a:extLst>
          </p:cNvPr>
          <p:cNvSpPr>
            <a:spLocks xmlns:a="http://schemas.openxmlformats.org/drawingml/2006/main" noGrp="1"/>
          </p:cNvSpPr>
          <p:nvPr/>
        </p:nvSpPr>
        <p:spPr>
          <a:xfrm xmlns:a="http://schemas.openxmlformats.org/drawingml/2006/main">
            <a:off x="6153150" y="3152775"/>
            <a:ext cx="8382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a:solidFill>
                  <a:srgbClr val="152D42"/>
                </a:solidFill>
                <a:latin typeface="Meiryo UI"/>
                <a:ea typeface="Meiryo UI"/>
                <a:cs typeface="Meiryo UI"/>
              </a:defRPr>
            </a:defPPr>
            <a:lvl1pPr algn="l">
              <a:defRPr sz="1950" b="0">
                <a:solidFill>
                  <a:srgbClr val="152D42"/>
                </a:solidFill>
                <a:latin typeface="Meiryo UI"/>
                <a:ea typeface="Meiryo UI"/>
                <a:cs typeface="Meiryo UI"/>
              </a:defRPr>
            </a:lvl1pPr>
            <a:lvl2pPr algn="l">
              <a:defRPr sz="1950" b="0">
                <a:solidFill>
                  <a:srgbClr val="152D42"/>
                </a:solidFill>
                <a:latin typeface="Meiryo UI"/>
                <a:ea typeface="Meiryo UI"/>
                <a:cs typeface="Meiryo UI"/>
              </a:defRPr>
            </a:lvl2pPr>
            <a:lvl3pPr algn="l">
              <a:defRPr sz="1950" b="0">
                <a:solidFill>
                  <a:srgbClr val="152D42"/>
                </a:solidFill>
                <a:latin typeface="Meiryo UI"/>
                <a:ea typeface="Meiryo UI"/>
                <a:cs typeface="Meiryo UI"/>
              </a:defRPr>
            </a:lvl3pPr>
            <a:lvl4pPr algn="l">
              <a:defRPr sz="1950" b="0">
                <a:solidFill>
                  <a:srgbClr val="152D42"/>
                </a:solidFill>
                <a:latin typeface="Meiryo UI"/>
                <a:ea typeface="Meiryo UI"/>
                <a:cs typeface="Meiryo UI"/>
              </a:defRPr>
            </a:lvl4pPr>
            <a:lvl5pPr algn="l">
              <a:defRPr sz="1950" b="0">
                <a:solidFill>
                  <a:srgbClr val="152D42"/>
                </a:solidFill>
                <a:latin typeface="Meiryo UI"/>
                <a:ea typeface="Meiryo UI"/>
                <a:cs typeface="Meiryo UI"/>
              </a:defRPr>
            </a:lvl5pPr>
            <a:lvl6pPr algn="l">
              <a:defRPr sz="1950" b="0">
                <a:solidFill>
                  <a:srgbClr val="152D42"/>
                </a:solidFill>
                <a:latin typeface="Meiryo UI"/>
                <a:ea typeface="Meiryo UI"/>
                <a:cs typeface="Meiryo UI"/>
              </a:defRPr>
            </a:lvl6pPr>
            <a:lvl7pPr algn="l">
              <a:defRPr sz="1950" b="0">
                <a:solidFill>
                  <a:srgbClr val="152D42"/>
                </a:solidFill>
                <a:latin typeface="Meiryo UI"/>
                <a:ea typeface="Meiryo UI"/>
                <a:cs typeface="Meiryo UI"/>
              </a:defRPr>
            </a:lvl7pPr>
            <a:lvl8pPr algn="l">
              <a:defRPr sz="1950" b="0">
                <a:solidFill>
                  <a:srgbClr val="152D42"/>
                </a:solidFill>
                <a:latin typeface="Meiryo UI"/>
                <a:ea typeface="Meiryo UI"/>
                <a:cs typeface="Meiryo UI"/>
              </a:defRPr>
            </a:lvl8pPr>
            <a:lvl9pPr algn="l">
              <a:defRPr sz="1950" b="0">
                <a:solidFill>
                  <a:srgbClr val="152D42"/>
                </a:solidFill>
                <a:latin typeface="Meiryo UI"/>
                <a:ea typeface="Meiryo UI"/>
                <a:cs typeface="Meiryo UI"/>
              </a:defRPr>
            </a:lvl9pPr>
          </a:lstStyle>
          <a:p xmlns:a="http://schemas.openxmlformats.org/drawingml/2006/main">
            <a:pPr algn="l">
              <a:defRPr sz="1950" b="0">
                <a:solidFill>
                  <a:srgbClr val="152D42"/>
                </a:solidFill>
                <a:latin typeface="Meiryo UI"/>
                <a:ea typeface="Meiryo UI"/>
                <a:cs typeface="Meiryo UI"/>
              </a:defRPr>
            </a:pPr>
            <a:r>
              <a:rPr sz="1950" b="0">
                <a:solidFill>
                  <a:srgbClr val="152D42"/>
                </a:solidFill>
                <a:latin typeface="Meiryo UI"/>
                <a:ea typeface="Meiryo UI"/>
                <a:cs typeface="Meiryo UI"/>
              </a:rPr>
              <a:t>上流通信はLTE・Wi-Fi・有線LAN。</a:t>
            </a:r>
          </a:p>
          <a:p xmlns:a="http://schemas.openxmlformats.org/drawingml/2006/main">
            <a:pPr algn="l">
              <a:defRPr sz="1950" b="0">
                <a:solidFill>
                  <a:srgbClr val="152D42"/>
                </a:solidFill>
                <a:latin typeface="Meiryo UI"/>
                <a:ea typeface="Meiryo UI"/>
                <a:cs typeface="Meiryo UI"/>
              </a:defRPr>
            </a:pPr>
            <a:r>
              <a:rPr sz="1950" b="0">
                <a:solidFill>
                  <a:srgbClr val="152D42"/>
                </a:solidFill>
                <a:latin typeface="Meiryo UI"/>
                <a:ea typeface="Meiryo UI"/>
                <a:cs typeface="Meiryo UI"/>
              </a:rPr>
              <a:t>利用回線とネットワーク構成を選べます。</a:t>
            </a:r>
          </a:p>
        </p:txBody>
      </p:sp>
      <p:sp>
        <p:nvSpPr>
          <p:cNvPr id="10" name="point-divider-1">
            <a:extLst xmlns:a="http://schemas.openxmlformats.org/drawingml/2006/main">
              <a:ext uri="{FF2B5EF4-FFF2-40B4-BE49-F238E27FC236}">
                <a16:creationId xmlns:a16="http://schemas.microsoft.com/office/drawing/2014/main" id="{37AD4BED-759B-4FBA-AD42-352B3A56A99C}"/>
              </a:ext>
            </a:extLst>
          </p:cNvPr>
          <p:cNvSpPr>
            <a:spLocks xmlns:a="http://schemas.openxmlformats.org/drawingml/2006/main" noGrp="1"/>
          </p:cNvSpPr>
          <p:nvPr/>
        </p:nvSpPr>
        <p:spPr>
          <a:xfrm xmlns:a="http://schemas.openxmlformats.org/drawingml/2006/main">
            <a:off x="666750" y="42481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11" name="point-number-2">
            <a:extLst xmlns:a="http://schemas.openxmlformats.org/drawingml/2006/main">
              <a:ext uri="{FF2B5EF4-FFF2-40B4-BE49-F238E27FC236}">
                <a16:creationId xmlns:a16="http://schemas.microsoft.com/office/drawing/2014/main" id="{A485173C-5704-46A5-B778-EB378092AA34}"/>
              </a:ext>
            </a:extLst>
          </p:cNvPr>
          <p:cNvSpPr>
            <a:spLocks xmlns:a="http://schemas.openxmlformats.org/drawingml/2006/main" noGrp="1"/>
          </p:cNvSpPr>
          <p:nvPr/>
        </p:nvSpPr>
        <p:spPr>
          <a:xfrm xmlns:a="http://schemas.openxmlformats.org/drawingml/2006/main">
            <a:off x="666750" y="4467225"/>
            <a:ext cx="809625"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087F91"/>
                </a:solidFill>
                <a:latin typeface="Meiryo UI"/>
                <a:ea typeface="Meiryo UI"/>
                <a:cs typeface="Meiryo UI"/>
              </a:defRPr>
            </a:defPPr>
            <a:lvl1pPr algn="l">
              <a:defRPr sz="2925" b="1">
                <a:solidFill>
                  <a:srgbClr val="087F91"/>
                </a:solidFill>
                <a:latin typeface="Meiryo UI"/>
                <a:ea typeface="Meiryo UI"/>
                <a:cs typeface="Meiryo UI"/>
              </a:defRPr>
            </a:lvl1pPr>
            <a:lvl2pPr algn="l">
              <a:defRPr sz="2925" b="1">
                <a:solidFill>
                  <a:srgbClr val="087F91"/>
                </a:solidFill>
                <a:latin typeface="Meiryo UI"/>
                <a:ea typeface="Meiryo UI"/>
                <a:cs typeface="Meiryo UI"/>
              </a:defRPr>
            </a:lvl2pPr>
            <a:lvl3pPr algn="l">
              <a:defRPr sz="2925" b="1">
                <a:solidFill>
                  <a:srgbClr val="087F91"/>
                </a:solidFill>
                <a:latin typeface="Meiryo UI"/>
                <a:ea typeface="Meiryo UI"/>
                <a:cs typeface="Meiryo UI"/>
              </a:defRPr>
            </a:lvl3pPr>
            <a:lvl4pPr algn="l">
              <a:defRPr sz="2925" b="1">
                <a:solidFill>
                  <a:srgbClr val="087F91"/>
                </a:solidFill>
                <a:latin typeface="Meiryo UI"/>
                <a:ea typeface="Meiryo UI"/>
                <a:cs typeface="Meiryo UI"/>
              </a:defRPr>
            </a:lvl4pPr>
            <a:lvl5pPr algn="l">
              <a:defRPr sz="2925" b="1">
                <a:solidFill>
                  <a:srgbClr val="087F91"/>
                </a:solidFill>
                <a:latin typeface="Meiryo UI"/>
                <a:ea typeface="Meiryo UI"/>
                <a:cs typeface="Meiryo UI"/>
              </a:defRPr>
            </a:lvl5pPr>
            <a:lvl6pPr algn="l">
              <a:defRPr sz="2925" b="1">
                <a:solidFill>
                  <a:srgbClr val="087F91"/>
                </a:solidFill>
                <a:latin typeface="Meiryo UI"/>
                <a:ea typeface="Meiryo UI"/>
                <a:cs typeface="Meiryo UI"/>
              </a:defRPr>
            </a:lvl6pPr>
            <a:lvl7pPr algn="l">
              <a:defRPr sz="2925" b="1">
                <a:solidFill>
                  <a:srgbClr val="087F91"/>
                </a:solidFill>
                <a:latin typeface="Meiryo UI"/>
                <a:ea typeface="Meiryo UI"/>
                <a:cs typeface="Meiryo UI"/>
              </a:defRPr>
            </a:lvl7pPr>
            <a:lvl8pPr algn="l">
              <a:defRPr sz="2925" b="1">
                <a:solidFill>
                  <a:srgbClr val="087F91"/>
                </a:solidFill>
                <a:latin typeface="Meiryo UI"/>
                <a:ea typeface="Meiryo UI"/>
                <a:cs typeface="Meiryo UI"/>
              </a:defRPr>
            </a:lvl8pPr>
            <a:lvl9pPr algn="l">
              <a:defRPr sz="2925" b="1">
                <a:solidFill>
                  <a:srgbClr val="087F91"/>
                </a:solidFill>
                <a:latin typeface="Meiryo UI"/>
                <a:ea typeface="Meiryo UI"/>
                <a:cs typeface="Meiryo UI"/>
              </a:defRPr>
            </a:lvl9pPr>
          </a:lstStyle>
          <a:p xmlns:a="http://schemas.openxmlformats.org/drawingml/2006/main">
            <a:pPr algn="l">
              <a:defRPr sz="2925" b="1">
                <a:solidFill>
                  <a:srgbClr val="087F91"/>
                </a:solidFill>
                <a:latin typeface="Meiryo UI"/>
                <a:ea typeface="Meiryo UI"/>
                <a:cs typeface="Meiryo UI"/>
              </a:defRPr>
            </a:pPr>
            <a:r>
              <a:rPr sz="2925" b="1">
                <a:solidFill>
                  <a:srgbClr val="087F91"/>
                </a:solidFill>
                <a:latin typeface="Meiryo UI"/>
                <a:ea typeface="Meiryo UI"/>
                <a:cs typeface="Meiryo UI"/>
              </a:rPr>
              <a:t>03</a:t>
            </a:r>
          </a:p>
        </p:txBody>
      </p:sp>
      <p:sp>
        <p:nvSpPr>
          <p:cNvPr id="12" name="point-title-2">
            <a:extLst xmlns:a="http://schemas.openxmlformats.org/drawingml/2006/main">
              <a:ext uri="{FF2B5EF4-FFF2-40B4-BE49-F238E27FC236}">
                <a16:creationId xmlns:a16="http://schemas.microsoft.com/office/drawing/2014/main" id="{8964067A-03B9-4F49-887C-C206499ADF82}"/>
              </a:ext>
            </a:extLst>
          </p:cNvPr>
          <p:cNvSpPr>
            <a:spLocks xmlns:a="http://schemas.openxmlformats.org/drawingml/2006/main" noGrp="1"/>
          </p:cNvSpPr>
          <p:nvPr/>
        </p:nvSpPr>
        <p:spPr>
          <a:xfrm xmlns:a="http://schemas.openxmlformats.org/drawingml/2006/main">
            <a:off x="1714500" y="4476750"/>
            <a:ext cx="4191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0B2942"/>
                </a:solidFill>
                <a:latin typeface="Meiryo UI"/>
                <a:ea typeface="Meiryo UI"/>
                <a:cs typeface="Meiryo UI"/>
              </a:defRPr>
            </a:defPPr>
            <a:lvl1pPr algn="l">
              <a:defRPr sz="2250" b="1">
                <a:solidFill>
                  <a:srgbClr val="0B2942"/>
                </a:solidFill>
                <a:latin typeface="Meiryo UI"/>
                <a:ea typeface="Meiryo UI"/>
                <a:cs typeface="Meiryo UI"/>
              </a:defRPr>
            </a:lvl1pPr>
            <a:lvl2pPr algn="l">
              <a:defRPr sz="2250" b="1">
                <a:solidFill>
                  <a:srgbClr val="0B2942"/>
                </a:solidFill>
                <a:latin typeface="Meiryo UI"/>
                <a:ea typeface="Meiryo UI"/>
                <a:cs typeface="Meiryo UI"/>
              </a:defRPr>
            </a:lvl2pPr>
            <a:lvl3pPr algn="l">
              <a:defRPr sz="2250" b="1">
                <a:solidFill>
                  <a:srgbClr val="0B2942"/>
                </a:solidFill>
                <a:latin typeface="Meiryo UI"/>
                <a:ea typeface="Meiryo UI"/>
                <a:cs typeface="Meiryo UI"/>
              </a:defRPr>
            </a:lvl3pPr>
            <a:lvl4pPr algn="l">
              <a:defRPr sz="2250" b="1">
                <a:solidFill>
                  <a:srgbClr val="0B2942"/>
                </a:solidFill>
                <a:latin typeface="Meiryo UI"/>
                <a:ea typeface="Meiryo UI"/>
                <a:cs typeface="Meiryo UI"/>
              </a:defRPr>
            </a:lvl4pPr>
            <a:lvl5pPr algn="l">
              <a:defRPr sz="2250" b="1">
                <a:solidFill>
                  <a:srgbClr val="0B2942"/>
                </a:solidFill>
                <a:latin typeface="Meiryo UI"/>
                <a:ea typeface="Meiryo UI"/>
                <a:cs typeface="Meiryo UI"/>
              </a:defRPr>
            </a:lvl5pPr>
            <a:lvl6pPr algn="l">
              <a:defRPr sz="2250" b="1">
                <a:solidFill>
                  <a:srgbClr val="0B2942"/>
                </a:solidFill>
                <a:latin typeface="Meiryo UI"/>
                <a:ea typeface="Meiryo UI"/>
                <a:cs typeface="Meiryo UI"/>
              </a:defRPr>
            </a:lvl6pPr>
            <a:lvl7pPr algn="l">
              <a:defRPr sz="2250" b="1">
                <a:solidFill>
                  <a:srgbClr val="0B2942"/>
                </a:solidFill>
                <a:latin typeface="Meiryo UI"/>
                <a:ea typeface="Meiryo UI"/>
                <a:cs typeface="Meiryo UI"/>
              </a:defRPr>
            </a:lvl7pPr>
            <a:lvl8pPr algn="l">
              <a:defRPr sz="2250" b="1">
                <a:solidFill>
                  <a:srgbClr val="0B2942"/>
                </a:solidFill>
                <a:latin typeface="Meiryo UI"/>
                <a:ea typeface="Meiryo UI"/>
                <a:cs typeface="Meiryo UI"/>
              </a:defRPr>
            </a:lvl8pPr>
            <a:lvl9pPr algn="l">
              <a:defRPr sz="2250" b="1">
                <a:solidFill>
                  <a:srgbClr val="0B2942"/>
                </a:solidFill>
                <a:latin typeface="Meiryo UI"/>
                <a:ea typeface="Meiryo UI"/>
                <a:cs typeface="Meiryo UI"/>
              </a:defRPr>
            </a:lvl9pPr>
          </a:lstStyle>
          <a:p xmlns:a="http://schemas.openxmlformats.org/drawingml/2006/main">
            <a:pPr algn="l">
              <a:defRPr sz="2250" b="1">
                <a:solidFill>
                  <a:srgbClr val="0B2942"/>
                </a:solidFill>
                <a:latin typeface="Meiryo UI"/>
                <a:ea typeface="Meiryo UI"/>
                <a:cs typeface="Meiryo UI"/>
              </a:defRPr>
            </a:pPr>
            <a:r>
              <a:rPr sz="2250" b="1">
                <a:solidFill>
                  <a:srgbClr val="0B2942"/>
                </a:solidFill>
                <a:latin typeface="Meiryo UI"/>
                <a:ea typeface="Meiryo UI"/>
                <a:cs typeface="Meiryo UI"/>
              </a:rPr>
              <a:t>送信するデータを選別</a:t>
            </a:r>
          </a:p>
        </p:txBody>
      </p:sp>
      <p:sp>
        <p:nvSpPr>
          <p:cNvPr id="13" name="point-body-2">
            <a:extLst xmlns:a="http://schemas.openxmlformats.org/drawingml/2006/main">
              <a:ext uri="{FF2B5EF4-FFF2-40B4-BE49-F238E27FC236}">
                <a16:creationId xmlns:a16="http://schemas.microsoft.com/office/drawing/2014/main" id="{612AC9EF-F867-4DCC-A6FD-BE3D423B37BD}"/>
              </a:ext>
            </a:extLst>
          </p:cNvPr>
          <p:cNvSpPr>
            <a:spLocks xmlns:a="http://schemas.openxmlformats.org/drawingml/2006/main" noGrp="1"/>
          </p:cNvSpPr>
          <p:nvPr/>
        </p:nvSpPr>
        <p:spPr>
          <a:xfrm xmlns:a="http://schemas.openxmlformats.org/drawingml/2006/main">
            <a:off x="6153150" y="4476750"/>
            <a:ext cx="8382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a:solidFill>
                  <a:srgbClr val="152D42"/>
                </a:solidFill>
                <a:latin typeface="Meiryo UI"/>
                <a:ea typeface="Meiryo UI"/>
                <a:cs typeface="Meiryo UI"/>
              </a:defRPr>
            </a:defPPr>
            <a:lvl1pPr algn="l">
              <a:defRPr sz="1950" b="0">
                <a:solidFill>
                  <a:srgbClr val="152D42"/>
                </a:solidFill>
                <a:latin typeface="Meiryo UI"/>
                <a:ea typeface="Meiryo UI"/>
                <a:cs typeface="Meiryo UI"/>
              </a:defRPr>
            </a:lvl1pPr>
            <a:lvl2pPr algn="l">
              <a:defRPr sz="1950" b="0">
                <a:solidFill>
                  <a:srgbClr val="152D42"/>
                </a:solidFill>
                <a:latin typeface="Meiryo UI"/>
                <a:ea typeface="Meiryo UI"/>
                <a:cs typeface="Meiryo UI"/>
              </a:defRPr>
            </a:lvl2pPr>
            <a:lvl3pPr algn="l">
              <a:defRPr sz="1950" b="0">
                <a:solidFill>
                  <a:srgbClr val="152D42"/>
                </a:solidFill>
                <a:latin typeface="Meiryo UI"/>
                <a:ea typeface="Meiryo UI"/>
                <a:cs typeface="Meiryo UI"/>
              </a:defRPr>
            </a:lvl3pPr>
            <a:lvl4pPr algn="l">
              <a:defRPr sz="1950" b="0">
                <a:solidFill>
                  <a:srgbClr val="152D42"/>
                </a:solidFill>
                <a:latin typeface="Meiryo UI"/>
                <a:ea typeface="Meiryo UI"/>
                <a:cs typeface="Meiryo UI"/>
              </a:defRPr>
            </a:lvl4pPr>
            <a:lvl5pPr algn="l">
              <a:defRPr sz="1950" b="0">
                <a:solidFill>
                  <a:srgbClr val="152D42"/>
                </a:solidFill>
                <a:latin typeface="Meiryo UI"/>
                <a:ea typeface="Meiryo UI"/>
                <a:cs typeface="Meiryo UI"/>
              </a:defRPr>
            </a:lvl5pPr>
            <a:lvl6pPr algn="l">
              <a:defRPr sz="1950" b="0">
                <a:solidFill>
                  <a:srgbClr val="152D42"/>
                </a:solidFill>
                <a:latin typeface="Meiryo UI"/>
                <a:ea typeface="Meiryo UI"/>
                <a:cs typeface="Meiryo UI"/>
              </a:defRPr>
            </a:lvl6pPr>
            <a:lvl7pPr algn="l">
              <a:defRPr sz="1950" b="0">
                <a:solidFill>
                  <a:srgbClr val="152D42"/>
                </a:solidFill>
                <a:latin typeface="Meiryo UI"/>
                <a:ea typeface="Meiryo UI"/>
                <a:cs typeface="Meiryo UI"/>
              </a:defRPr>
            </a:lvl7pPr>
            <a:lvl8pPr algn="l">
              <a:defRPr sz="1950" b="0">
                <a:solidFill>
                  <a:srgbClr val="152D42"/>
                </a:solidFill>
                <a:latin typeface="Meiryo UI"/>
                <a:ea typeface="Meiryo UI"/>
                <a:cs typeface="Meiryo UI"/>
              </a:defRPr>
            </a:lvl8pPr>
            <a:lvl9pPr algn="l">
              <a:defRPr sz="1950" b="0">
                <a:solidFill>
                  <a:srgbClr val="152D42"/>
                </a:solidFill>
                <a:latin typeface="Meiryo UI"/>
                <a:ea typeface="Meiryo UI"/>
                <a:cs typeface="Meiryo UI"/>
              </a:defRPr>
            </a:lvl9pPr>
          </a:lstStyle>
          <a:p xmlns:a="http://schemas.openxmlformats.org/drawingml/2006/main">
            <a:pPr algn="l">
              <a:defRPr sz="1950" b="0">
                <a:solidFill>
                  <a:srgbClr val="152D42"/>
                </a:solidFill>
                <a:latin typeface="Meiryo UI"/>
                <a:ea typeface="Meiryo UI"/>
                <a:cs typeface="Meiryo UI"/>
              </a:defRPr>
            </a:pPr>
            <a:r>
              <a:rPr sz="1950" b="0">
                <a:solidFill>
                  <a:srgbClr val="152D42"/>
                </a:solidFill>
                <a:latin typeface="Meiryo UI"/>
                <a:ea typeface="Meiryo UI"/>
                <a:cs typeface="Meiryo UI"/>
              </a:rPr>
              <a:t>MAC・Payload・RSSIのフィルターと送信間隔設定。</a:t>
            </a:r>
          </a:p>
          <a:p xmlns:a="http://schemas.openxmlformats.org/drawingml/2006/main">
            <a:pPr algn="l">
              <a:defRPr sz="1950" b="0">
                <a:solidFill>
                  <a:srgbClr val="152D42"/>
                </a:solidFill>
                <a:latin typeface="Meiryo UI"/>
                <a:ea typeface="Meiryo UI"/>
                <a:cs typeface="Meiryo UI"/>
              </a:defRPr>
            </a:pPr>
            <a:r>
              <a:rPr sz="1950" b="0">
                <a:solidFill>
                  <a:srgbClr val="152D42"/>
                </a:solidFill>
                <a:latin typeface="Meiryo UI"/>
                <a:ea typeface="Meiryo UI"/>
                <a:cs typeface="Meiryo UI"/>
              </a:rPr>
              <a:t>必要なセンサーデータに絞った運用を検討できます。</a:t>
            </a:r>
          </a:p>
        </p:txBody>
      </p:sp>
      <p:sp>
        <p:nvSpPr>
          <p:cNvPr id="14" name="point-divider-2">
            <a:extLst xmlns:a="http://schemas.openxmlformats.org/drawingml/2006/main">
              <a:ext uri="{FF2B5EF4-FFF2-40B4-BE49-F238E27FC236}">
                <a16:creationId xmlns:a16="http://schemas.microsoft.com/office/drawing/2014/main" id="{888F75A9-AC3C-42CE-B874-DB9105D9DD1B}"/>
              </a:ext>
            </a:extLst>
          </p:cNvPr>
          <p:cNvSpPr>
            <a:spLocks xmlns:a="http://schemas.openxmlformats.org/drawingml/2006/main" noGrp="1"/>
          </p:cNvSpPr>
          <p:nvPr/>
        </p:nvSpPr>
        <p:spPr>
          <a:xfrm xmlns:a="http://schemas.openxmlformats.org/drawingml/2006/main">
            <a:off x="666750" y="5572125"/>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15" name="point-number-3">
            <a:extLst xmlns:a="http://schemas.openxmlformats.org/drawingml/2006/main">
              <a:ext uri="{FF2B5EF4-FFF2-40B4-BE49-F238E27FC236}">
                <a16:creationId xmlns:a16="http://schemas.microsoft.com/office/drawing/2014/main" id="{21AC7AB9-F7EF-49BA-B0EF-26F0638C80B3}"/>
              </a:ext>
            </a:extLst>
          </p:cNvPr>
          <p:cNvSpPr>
            <a:spLocks xmlns:a="http://schemas.openxmlformats.org/drawingml/2006/main" noGrp="1"/>
          </p:cNvSpPr>
          <p:nvPr/>
        </p:nvSpPr>
        <p:spPr>
          <a:xfrm xmlns:a="http://schemas.openxmlformats.org/drawingml/2006/main">
            <a:off x="666750" y="5791200"/>
            <a:ext cx="809625"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1">
                <a:solidFill>
                  <a:srgbClr val="087F91"/>
                </a:solidFill>
                <a:latin typeface="Meiryo UI"/>
                <a:ea typeface="Meiryo UI"/>
                <a:cs typeface="Meiryo UI"/>
              </a:defRPr>
            </a:defPPr>
            <a:lvl1pPr algn="l">
              <a:defRPr sz="2925" b="1">
                <a:solidFill>
                  <a:srgbClr val="087F91"/>
                </a:solidFill>
                <a:latin typeface="Meiryo UI"/>
                <a:ea typeface="Meiryo UI"/>
                <a:cs typeface="Meiryo UI"/>
              </a:defRPr>
            </a:lvl1pPr>
            <a:lvl2pPr algn="l">
              <a:defRPr sz="2925" b="1">
                <a:solidFill>
                  <a:srgbClr val="087F91"/>
                </a:solidFill>
                <a:latin typeface="Meiryo UI"/>
                <a:ea typeface="Meiryo UI"/>
                <a:cs typeface="Meiryo UI"/>
              </a:defRPr>
            </a:lvl2pPr>
            <a:lvl3pPr algn="l">
              <a:defRPr sz="2925" b="1">
                <a:solidFill>
                  <a:srgbClr val="087F91"/>
                </a:solidFill>
                <a:latin typeface="Meiryo UI"/>
                <a:ea typeface="Meiryo UI"/>
                <a:cs typeface="Meiryo UI"/>
              </a:defRPr>
            </a:lvl3pPr>
            <a:lvl4pPr algn="l">
              <a:defRPr sz="2925" b="1">
                <a:solidFill>
                  <a:srgbClr val="087F91"/>
                </a:solidFill>
                <a:latin typeface="Meiryo UI"/>
                <a:ea typeface="Meiryo UI"/>
                <a:cs typeface="Meiryo UI"/>
              </a:defRPr>
            </a:lvl4pPr>
            <a:lvl5pPr algn="l">
              <a:defRPr sz="2925" b="1">
                <a:solidFill>
                  <a:srgbClr val="087F91"/>
                </a:solidFill>
                <a:latin typeface="Meiryo UI"/>
                <a:ea typeface="Meiryo UI"/>
                <a:cs typeface="Meiryo UI"/>
              </a:defRPr>
            </a:lvl5pPr>
            <a:lvl6pPr algn="l">
              <a:defRPr sz="2925" b="1">
                <a:solidFill>
                  <a:srgbClr val="087F91"/>
                </a:solidFill>
                <a:latin typeface="Meiryo UI"/>
                <a:ea typeface="Meiryo UI"/>
                <a:cs typeface="Meiryo UI"/>
              </a:defRPr>
            </a:lvl6pPr>
            <a:lvl7pPr algn="l">
              <a:defRPr sz="2925" b="1">
                <a:solidFill>
                  <a:srgbClr val="087F91"/>
                </a:solidFill>
                <a:latin typeface="Meiryo UI"/>
                <a:ea typeface="Meiryo UI"/>
                <a:cs typeface="Meiryo UI"/>
              </a:defRPr>
            </a:lvl7pPr>
            <a:lvl8pPr algn="l">
              <a:defRPr sz="2925" b="1">
                <a:solidFill>
                  <a:srgbClr val="087F91"/>
                </a:solidFill>
                <a:latin typeface="Meiryo UI"/>
                <a:ea typeface="Meiryo UI"/>
                <a:cs typeface="Meiryo UI"/>
              </a:defRPr>
            </a:lvl8pPr>
            <a:lvl9pPr algn="l">
              <a:defRPr sz="2925" b="1">
                <a:solidFill>
                  <a:srgbClr val="087F91"/>
                </a:solidFill>
                <a:latin typeface="Meiryo UI"/>
                <a:ea typeface="Meiryo UI"/>
                <a:cs typeface="Meiryo UI"/>
              </a:defRPr>
            </a:lvl9pPr>
          </a:lstStyle>
          <a:p xmlns:a="http://schemas.openxmlformats.org/drawingml/2006/main">
            <a:pPr algn="l">
              <a:defRPr sz="2925" b="1">
                <a:solidFill>
                  <a:srgbClr val="087F91"/>
                </a:solidFill>
                <a:latin typeface="Meiryo UI"/>
                <a:ea typeface="Meiryo UI"/>
                <a:cs typeface="Meiryo UI"/>
              </a:defRPr>
            </a:pPr>
            <a:r>
              <a:rPr sz="2925" b="1">
                <a:solidFill>
                  <a:srgbClr val="087F91"/>
                </a:solidFill>
                <a:latin typeface="Meiryo UI"/>
                <a:ea typeface="Meiryo UI"/>
                <a:cs typeface="Meiryo UI"/>
              </a:rPr>
              <a:t>04</a:t>
            </a:r>
          </a:p>
        </p:txBody>
      </p:sp>
      <p:sp>
        <p:nvSpPr>
          <p:cNvPr id="16" name="point-title-3">
            <a:extLst xmlns:a="http://schemas.openxmlformats.org/drawingml/2006/main">
              <a:ext uri="{FF2B5EF4-FFF2-40B4-BE49-F238E27FC236}">
                <a16:creationId xmlns:a16="http://schemas.microsoft.com/office/drawing/2014/main" id="{4EE0060A-D2D6-4CA2-9929-90085ACFC390}"/>
              </a:ext>
            </a:extLst>
          </p:cNvPr>
          <p:cNvSpPr>
            <a:spLocks xmlns:a="http://schemas.openxmlformats.org/drawingml/2006/main" noGrp="1"/>
          </p:cNvSpPr>
          <p:nvPr/>
        </p:nvSpPr>
        <p:spPr>
          <a:xfrm xmlns:a="http://schemas.openxmlformats.org/drawingml/2006/main">
            <a:off x="1714500" y="5800725"/>
            <a:ext cx="4191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0B2942"/>
                </a:solidFill>
                <a:latin typeface="Meiryo UI"/>
                <a:ea typeface="Meiryo UI"/>
                <a:cs typeface="Meiryo UI"/>
              </a:defRPr>
            </a:defPPr>
            <a:lvl1pPr algn="l">
              <a:defRPr sz="2250" b="1">
                <a:solidFill>
                  <a:srgbClr val="0B2942"/>
                </a:solidFill>
                <a:latin typeface="Meiryo UI"/>
                <a:ea typeface="Meiryo UI"/>
                <a:cs typeface="Meiryo UI"/>
              </a:defRPr>
            </a:lvl1pPr>
            <a:lvl2pPr algn="l">
              <a:defRPr sz="2250" b="1">
                <a:solidFill>
                  <a:srgbClr val="0B2942"/>
                </a:solidFill>
                <a:latin typeface="Meiryo UI"/>
                <a:ea typeface="Meiryo UI"/>
                <a:cs typeface="Meiryo UI"/>
              </a:defRPr>
            </a:lvl2pPr>
            <a:lvl3pPr algn="l">
              <a:defRPr sz="2250" b="1">
                <a:solidFill>
                  <a:srgbClr val="0B2942"/>
                </a:solidFill>
                <a:latin typeface="Meiryo UI"/>
                <a:ea typeface="Meiryo UI"/>
                <a:cs typeface="Meiryo UI"/>
              </a:defRPr>
            </a:lvl3pPr>
            <a:lvl4pPr algn="l">
              <a:defRPr sz="2250" b="1">
                <a:solidFill>
                  <a:srgbClr val="0B2942"/>
                </a:solidFill>
                <a:latin typeface="Meiryo UI"/>
                <a:ea typeface="Meiryo UI"/>
                <a:cs typeface="Meiryo UI"/>
              </a:defRPr>
            </a:lvl4pPr>
            <a:lvl5pPr algn="l">
              <a:defRPr sz="2250" b="1">
                <a:solidFill>
                  <a:srgbClr val="0B2942"/>
                </a:solidFill>
                <a:latin typeface="Meiryo UI"/>
                <a:ea typeface="Meiryo UI"/>
                <a:cs typeface="Meiryo UI"/>
              </a:defRPr>
            </a:lvl5pPr>
            <a:lvl6pPr algn="l">
              <a:defRPr sz="2250" b="1">
                <a:solidFill>
                  <a:srgbClr val="0B2942"/>
                </a:solidFill>
                <a:latin typeface="Meiryo UI"/>
                <a:ea typeface="Meiryo UI"/>
                <a:cs typeface="Meiryo UI"/>
              </a:defRPr>
            </a:lvl6pPr>
            <a:lvl7pPr algn="l">
              <a:defRPr sz="2250" b="1">
                <a:solidFill>
                  <a:srgbClr val="0B2942"/>
                </a:solidFill>
                <a:latin typeface="Meiryo UI"/>
                <a:ea typeface="Meiryo UI"/>
                <a:cs typeface="Meiryo UI"/>
              </a:defRPr>
            </a:lvl7pPr>
            <a:lvl8pPr algn="l">
              <a:defRPr sz="2250" b="1">
                <a:solidFill>
                  <a:srgbClr val="0B2942"/>
                </a:solidFill>
                <a:latin typeface="Meiryo UI"/>
                <a:ea typeface="Meiryo UI"/>
                <a:cs typeface="Meiryo UI"/>
              </a:defRPr>
            </a:lvl8pPr>
            <a:lvl9pPr algn="l">
              <a:defRPr sz="2250" b="1">
                <a:solidFill>
                  <a:srgbClr val="0B2942"/>
                </a:solidFill>
                <a:latin typeface="Meiryo UI"/>
                <a:ea typeface="Meiryo UI"/>
                <a:cs typeface="Meiryo UI"/>
              </a:defRPr>
            </a:lvl9pPr>
          </a:lstStyle>
          <a:p xmlns:a="http://schemas.openxmlformats.org/drawingml/2006/main">
            <a:pPr algn="l">
              <a:defRPr sz="2250" b="1">
                <a:solidFill>
                  <a:srgbClr val="0B2942"/>
                </a:solidFill>
                <a:latin typeface="Meiryo UI"/>
                <a:ea typeface="Meiryo UI"/>
                <a:cs typeface="Meiryo UI"/>
              </a:defRPr>
            </a:pPr>
            <a:r>
              <a:rPr sz="2250" b="1">
                <a:solidFill>
                  <a:srgbClr val="0B2942"/>
                </a:solidFill>
                <a:latin typeface="Meiryo UI"/>
                <a:ea typeface="Meiryo UI"/>
                <a:cs typeface="Meiryo UI"/>
              </a:rPr>
              <a:t>機器管理の基本機能</a:t>
            </a:r>
          </a:p>
        </p:txBody>
      </p:sp>
      <p:sp>
        <p:nvSpPr>
          <p:cNvPr id="17" name="point-body-3">
            <a:extLst xmlns:a="http://schemas.openxmlformats.org/drawingml/2006/main">
              <a:ext uri="{FF2B5EF4-FFF2-40B4-BE49-F238E27FC236}">
                <a16:creationId xmlns:a16="http://schemas.microsoft.com/office/drawing/2014/main" id="{8CD9EC93-29CD-4BA4-A57D-4B8614EF651C}"/>
              </a:ext>
            </a:extLst>
          </p:cNvPr>
          <p:cNvSpPr>
            <a:spLocks xmlns:a="http://schemas.openxmlformats.org/drawingml/2006/main" noGrp="1"/>
          </p:cNvSpPr>
          <p:nvPr/>
        </p:nvSpPr>
        <p:spPr>
          <a:xfrm xmlns:a="http://schemas.openxmlformats.org/drawingml/2006/main">
            <a:off x="6153150" y="5800725"/>
            <a:ext cx="8382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a:solidFill>
                  <a:srgbClr val="152D42"/>
                </a:solidFill>
                <a:latin typeface="Meiryo UI"/>
                <a:ea typeface="Meiryo UI"/>
                <a:cs typeface="Meiryo UI"/>
              </a:defRPr>
            </a:defPPr>
            <a:lvl1pPr algn="l">
              <a:defRPr sz="1950" b="0">
                <a:solidFill>
                  <a:srgbClr val="152D42"/>
                </a:solidFill>
                <a:latin typeface="Meiryo UI"/>
                <a:ea typeface="Meiryo UI"/>
                <a:cs typeface="Meiryo UI"/>
              </a:defRPr>
            </a:lvl1pPr>
            <a:lvl2pPr algn="l">
              <a:defRPr sz="1950" b="0">
                <a:solidFill>
                  <a:srgbClr val="152D42"/>
                </a:solidFill>
                <a:latin typeface="Meiryo UI"/>
                <a:ea typeface="Meiryo UI"/>
                <a:cs typeface="Meiryo UI"/>
              </a:defRPr>
            </a:lvl2pPr>
            <a:lvl3pPr algn="l">
              <a:defRPr sz="1950" b="0">
                <a:solidFill>
                  <a:srgbClr val="152D42"/>
                </a:solidFill>
                <a:latin typeface="Meiryo UI"/>
                <a:ea typeface="Meiryo UI"/>
                <a:cs typeface="Meiryo UI"/>
              </a:defRPr>
            </a:lvl3pPr>
            <a:lvl4pPr algn="l">
              <a:defRPr sz="1950" b="0">
                <a:solidFill>
                  <a:srgbClr val="152D42"/>
                </a:solidFill>
                <a:latin typeface="Meiryo UI"/>
                <a:ea typeface="Meiryo UI"/>
                <a:cs typeface="Meiryo UI"/>
              </a:defRPr>
            </a:lvl4pPr>
            <a:lvl5pPr algn="l">
              <a:defRPr sz="1950" b="0">
                <a:solidFill>
                  <a:srgbClr val="152D42"/>
                </a:solidFill>
                <a:latin typeface="Meiryo UI"/>
                <a:ea typeface="Meiryo UI"/>
                <a:cs typeface="Meiryo UI"/>
              </a:defRPr>
            </a:lvl5pPr>
            <a:lvl6pPr algn="l">
              <a:defRPr sz="1950" b="0">
                <a:solidFill>
                  <a:srgbClr val="152D42"/>
                </a:solidFill>
                <a:latin typeface="Meiryo UI"/>
                <a:ea typeface="Meiryo UI"/>
                <a:cs typeface="Meiryo UI"/>
              </a:defRPr>
            </a:lvl6pPr>
            <a:lvl7pPr algn="l">
              <a:defRPr sz="1950" b="0">
                <a:solidFill>
                  <a:srgbClr val="152D42"/>
                </a:solidFill>
                <a:latin typeface="Meiryo UI"/>
                <a:ea typeface="Meiryo UI"/>
                <a:cs typeface="Meiryo UI"/>
              </a:defRPr>
            </a:lvl7pPr>
            <a:lvl8pPr algn="l">
              <a:defRPr sz="1950" b="0">
                <a:solidFill>
                  <a:srgbClr val="152D42"/>
                </a:solidFill>
                <a:latin typeface="Meiryo UI"/>
                <a:ea typeface="Meiryo UI"/>
                <a:cs typeface="Meiryo UI"/>
              </a:defRPr>
            </a:lvl8pPr>
            <a:lvl9pPr algn="l">
              <a:defRPr sz="1950" b="0">
                <a:solidFill>
                  <a:srgbClr val="152D42"/>
                </a:solidFill>
                <a:latin typeface="Meiryo UI"/>
                <a:ea typeface="Meiryo UI"/>
                <a:cs typeface="Meiryo UI"/>
              </a:defRPr>
            </a:lvl9pPr>
          </a:lstStyle>
          <a:p xmlns:a="http://schemas.openxmlformats.org/drawingml/2006/main">
            <a:pPr algn="l">
              <a:defRPr sz="1950" b="0">
                <a:solidFill>
                  <a:srgbClr val="152D42"/>
                </a:solidFill>
                <a:latin typeface="Meiryo UI"/>
                <a:ea typeface="Meiryo UI"/>
                <a:cs typeface="Meiryo UI"/>
              </a:defRPr>
            </a:pPr>
            <a:r>
              <a:rPr sz="1950" b="0">
                <a:solidFill>
                  <a:srgbClr val="152D42"/>
                </a:solidFill>
                <a:latin typeface="Meiryo UI"/>
                <a:ea typeface="Meiryo UI"/>
                <a:cs typeface="Meiryo UI"/>
              </a:rPr>
              <a:t>Web管理画面、NTP時刻同期、死活情報送信、</a:t>
            </a:r>
          </a:p>
          <a:p xmlns:a="http://schemas.openxmlformats.org/drawingml/2006/main">
            <a:pPr algn="l">
              <a:defRPr sz="1950" b="0">
                <a:solidFill>
                  <a:srgbClr val="152D42"/>
                </a:solidFill>
                <a:latin typeface="Meiryo UI"/>
                <a:ea typeface="Meiryo UI"/>
                <a:cs typeface="Meiryo UI"/>
              </a:defRPr>
            </a:pPr>
            <a:r>
              <a:rPr sz="1950" b="0">
                <a:solidFill>
                  <a:srgbClr val="152D42"/>
                </a:solidFill>
                <a:latin typeface="Meiryo UI"/>
                <a:ea typeface="Meiryo UI"/>
                <a:cs typeface="Meiryo UI"/>
              </a:rPr>
              <a:t>定時再起動、ローカルFW更新をマニュアルに掲載。</a:t>
            </a:r>
          </a:p>
        </p:txBody>
      </p:sp>
      <p:sp>
        <p:nvSpPr>
          <p:cNvPr id="18" name="point-divider-3">
            <a:extLst xmlns:a="http://schemas.openxmlformats.org/drawingml/2006/main">
              <a:ext uri="{FF2B5EF4-FFF2-40B4-BE49-F238E27FC236}">
                <a16:creationId xmlns:a16="http://schemas.microsoft.com/office/drawing/2014/main" id="{BE59AB97-6EA5-482E-ADE8-85DD12E67ABC}"/>
              </a:ext>
            </a:extLst>
          </p:cNvPr>
          <p:cNvSpPr>
            <a:spLocks xmlns:a="http://schemas.openxmlformats.org/drawingml/2006/main" noGrp="1"/>
          </p:cNvSpPr>
          <p:nvPr/>
        </p:nvSpPr>
        <p:spPr>
          <a:xfrm xmlns:a="http://schemas.openxmlformats.org/drawingml/2006/main">
            <a:off x="666750" y="689610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19" name="note">
            <a:extLst xmlns:a="http://schemas.openxmlformats.org/drawingml/2006/main">
              <a:ext uri="{FF2B5EF4-FFF2-40B4-BE49-F238E27FC236}">
                <a16:creationId xmlns:a16="http://schemas.microsoft.com/office/drawing/2014/main" id="{7ACDD0EA-953B-4EC2-AA91-422CB490E895}"/>
              </a:ext>
            </a:extLst>
          </p:cNvPr>
          <p:cNvSpPr>
            <a:spLocks xmlns:a="http://schemas.openxmlformats.org/drawingml/2006/main" noGrp="1"/>
          </p:cNvSpPr>
          <p:nvPr/>
        </p:nvSpPr>
        <p:spPr>
          <a:xfrm xmlns:a="http://schemas.openxmlformats.org/drawingml/2006/main">
            <a:off x="666750" y="7334250"/>
            <a:ext cx="13906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526778"/>
                </a:solidFill>
                <a:latin typeface="Meiryo UI"/>
                <a:ea typeface="Meiryo UI"/>
                <a:cs typeface="Meiryo UI"/>
              </a:defRPr>
            </a:defPPr>
            <a:lvl1pPr algn="l">
              <a:defRPr sz="1500" b="0">
                <a:solidFill>
                  <a:srgbClr val="526778"/>
                </a:solidFill>
                <a:latin typeface="Meiryo UI"/>
                <a:ea typeface="Meiryo UI"/>
                <a:cs typeface="Meiryo UI"/>
              </a:defRPr>
            </a:lvl1pPr>
            <a:lvl2pPr algn="l">
              <a:defRPr sz="1500" b="0">
                <a:solidFill>
                  <a:srgbClr val="526778"/>
                </a:solidFill>
                <a:latin typeface="Meiryo UI"/>
                <a:ea typeface="Meiryo UI"/>
                <a:cs typeface="Meiryo UI"/>
              </a:defRPr>
            </a:lvl2pPr>
            <a:lvl3pPr algn="l">
              <a:defRPr sz="1500" b="0">
                <a:solidFill>
                  <a:srgbClr val="526778"/>
                </a:solidFill>
                <a:latin typeface="Meiryo UI"/>
                <a:ea typeface="Meiryo UI"/>
                <a:cs typeface="Meiryo UI"/>
              </a:defRPr>
            </a:lvl3pPr>
            <a:lvl4pPr algn="l">
              <a:defRPr sz="1500" b="0">
                <a:solidFill>
                  <a:srgbClr val="526778"/>
                </a:solidFill>
                <a:latin typeface="Meiryo UI"/>
                <a:ea typeface="Meiryo UI"/>
                <a:cs typeface="Meiryo UI"/>
              </a:defRPr>
            </a:lvl4pPr>
            <a:lvl5pPr algn="l">
              <a:defRPr sz="1500" b="0">
                <a:solidFill>
                  <a:srgbClr val="526778"/>
                </a:solidFill>
                <a:latin typeface="Meiryo UI"/>
                <a:ea typeface="Meiryo UI"/>
                <a:cs typeface="Meiryo UI"/>
              </a:defRPr>
            </a:lvl5pPr>
            <a:lvl6pPr algn="l">
              <a:defRPr sz="1500" b="0">
                <a:solidFill>
                  <a:srgbClr val="526778"/>
                </a:solidFill>
                <a:latin typeface="Meiryo UI"/>
                <a:ea typeface="Meiryo UI"/>
                <a:cs typeface="Meiryo UI"/>
              </a:defRPr>
            </a:lvl6pPr>
            <a:lvl7pPr algn="l">
              <a:defRPr sz="1500" b="0">
                <a:solidFill>
                  <a:srgbClr val="526778"/>
                </a:solidFill>
                <a:latin typeface="Meiryo UI"/>
                <a:ea typeface="Meiryo UI"/>
                <a:cs typeface="Meiryo UI"/>
              </a:defRPr>
            </a:lvl7pPr>
            <a:lvl8pPr algn="l">
              <a:defRPr sz="1500" b="0">
                <a:solidFill>
                  <a:srgbClr val="526778"/>
                </a:solidFill>
                <a:latin typeface="Meiryo UI"/>
                <a:ea typeface="Meiryo UI"/>
                <a:cs typeface="Meiryo UI"/>
              </a:defRPr>
            </a:lvl8pPr>
            <a:lvl9pPr algn="l">
              <a:defRPr sz="1500" b="0">
                <a:solidFill>
                  <a:srgbClr val="526778"/>
                </a:solidFill>
                <a:latin typeface="Meiryo UI"/>
                <a:ea typeface="Meiryo UI"/>
                <a:cs typeface="Meiryo UI"/>
              </a:defRPr>
            </a:lvl9pPr>
          </a:lstStyle>
          <a:p xmlns:a="http://schemas.openxmlformats.org/drawingml/2006/main">
            <a:pPr algn="l">
              <a:defRPr sz="1500" b="0">
                <a:solidFill>
                  <a:srgbClr val="526778"/>
                </a:solidFill>
                <a:latin typeface="Meiryo UI"/>
                <a:ea typeface="Meiryo UI"/>
                <a:cs typeface="Meiryo UI"/>
              </a:defRPr>
            </a:pPr>
            <a:r>
              <a:rPr sz="1500" b="0">
                <a:solidFill>
                  <a:srgbClr val="526778"/>
                </a:solidFill>
                <a:latin typeface="Meiryo UI"/>
                <a:ea typeface="Meiryo UI"/>
                <a:cs typeface="Meiryo UI"/>
              </a:rPr>
              <a:t>以下の「記載あり」は提供資料に仕様・操作説明があることを示します。対象型番・出荷FW版・実機試験による保証範囲は別途確定します。</a:t>
            </a:r>
          </a:p>
        </p:txBody>
      </p:sp>
      <p:sp>
        <p:nvSpPr>
          <p:cNvPr id="20" name="footer-rule">
            <a:extLst xmlns:a="http://schemas.openxmlformats.org/drawingml/2006/main">
              <a:ext uri="{FF2B5EF4-FFF2-40B4-BE49-F238E27FC236}">
                <a16:creationId xmlns:a16="http://schemas.microsoft.com/office/drawing/2014/main" id="{CEA4DF4D-BCD6-46D1-B924-2823D0F2CAFB}"/>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21" name="source">
            <a:extLst xmlns:a="http://schemas.openxmlformats.org/drawingml/2006/main">
              <a:ext uri="{FF2B5EF4-FFF2-40B4-BE49-F238E27FC236}">
                <a16:creationId xmlns:a16="http://schemas.microsoft.com/office/drawing/2014/main" id="{0435B181-5A05-4419-AAB2-F4664AF5B1E4}"/>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H、L s.1–2、M p.6–9,11–19</a:t>
            </a:r>
          </a:p>
        </p:txBody>
      </p:sp>
      <p:sp>
        <p:nvSpPr>
          <p:cNvPr id="22" name="page">
            <a:extLst xmlns:a="http://schemas.openxmlformats.org/drawingml/2006/main">
              <a:ext uri="{FF2B5EF4-FFF2-40B4-BE49-F238E27FC236}">
                <a16:creationId xmlns:a16="http://schemas.microsoft.com/office/drawing/2014/main" id="{98471CE1-2F57-4B97-9347-A3D308C470A0}"/>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02 / 25</a:t>
            </a:r>
          </a:p>
        </p:txBody>
      </p:sp>
    </p:spTree>
    <p:extLst>
      <p:ext uri="{BB962C8B-B14F-4D97-AF65-F5344CB8AC3E}">
        <p14:creationId xmlns:p14="http://schemas.microsoft.com/office/powerpoint/2010/main" val="1800207803"/>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slide-title">
            <a:extLst xmlns:a="http://schemas.openxmlformats.org/drawingml/2006/main">
              <a:ext uri="{FF2B5EF4-FFF2-40B4-BE49-F238E27FC236}">
                <a16:creationId xmlns:a16="http://schemas.microsoft.com/office/drawing/2014/main" id="{3F8DEC76-7286-4BA7-AA04-CDD125C1F881}"/>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温度管理システムへの組み込み</a:t>
            </a:r>
          </a:p>
        </p:txBody>
      </p:sp>
      <p:sp>
        <p:nvSpPr>
          <p:cNvPr id="2" name="subtitle">
            <a:extLst xmlns:a="http://schemas.openxmlformats.org/drawingml/2006/main">
              <a:ext uri="{FF2B5EF4-FFF2-40B4-BE49-F238E27FC236}">
                <a16:creationId xmlns:a16="http://schemas.microsoft.com/office/drawing/2014/main" id="{FDC776F2-4104-41A8-BB8E-ED2DDAE61491}"/>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BLE温度センサーを使う構成例。対応センサーとデータ形式の適合確認が前提です</a:t>
            </a:r>
          </a:p>
        </p:txBody>
      </p:sp>
      <p:graphicFrame>
        <p:nvGraphicFramePr>
          <p:cNvPr id="3" name="構成と役割">
            <a:extLst xmlns:a="http://schemas.openxmlformats.org/drawingml/2006/main">
              <a:ext uri="{FF2B5EF4-FFF2-40B4-BE49-F238E27FC236}">
                <a16:creationId xmlns:a16="http://schemas.microsoft.com/office/drawing/2014/main" id="{17EACD7D-7EDF-4247-BFFD-4B30906F7277}"/>
              </a:ext>
            </a:extLst>
          </p:cNvPr>
          <p:cNvGraphicFramePr/>
          <p:nvPr/>
        </p:nvGraphicFramePr>
        <p:xfrm>
          <a:off xmlns:a="http://schemas.openxmlformats.org/drawingml/2006/main" x="666750" y="1809750"/>
          <a:ext xmlns:a="http://schemas.openxmlformats.org/drawingml/2006/main" cx="13906500" cy="4581525"/>
        </p:xfrm>
        <a:graphic xmlns:a="http://schemas.openxmlformats.org/drawingml/2006/main">
          <a:graphicData uri="http://schemas.openxmlformats.org/drawingml/2006/table">
            <a:tbl>
              <a:tblPr firstRow="0" bandRow="0"/>
              <a:tblGrid>
                <a:gridCol w="2876550"/>
                <a:gridCol w="5124450"/>
                <a:gridCol w="5905500"/>
              </a:tblGrid>
              <a:tr h="476250">
                <a:tc>
                  <a:txBody>
                    <a:bodyPr wrap="none" lIns="0" tIns="0" rIns="0" bIns="0">
                      <a:noAutofit/>
                    </a:bodyPr>
                    <a:lstStyle/>
                    <a:p>
                      <a:pPr algn="l"/>
                      <a:r>
                        <a:rPr sz="1650" b="1">
                          <a:solidFill>
                            <a:srgbClr val="FFFFFF"/>
                          </a:solidFill>
                          <a:latin typeface="Meiryo UI"/>
                          <a:ea typeface="Meiryo UI"/>
                          <a:cs typeface="Meiryo UI"/>
                        </a:rPr>
                        <a:t>構成要素</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担う機能</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連携・採用条件</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821055">
                <a:tc>
                  <a:txBody>
                    <a:bodyPr wrap="none" lIns="0" tIns="0" rIns="0" bIns="0">
                      <a:noAutofit/>
                    </a:bodyPr>
                    <a:lstStyle/>
                    <a:p>
                      <a:pPr algn="l"/>
                      <a:r>
                        <a:rPr sz="1875" b="1">
                          <a:solidFill>
                            <a:srgbClr val="152D42"/>
                          </a:solidFill>
                          <a:latin typeface="Meiryo UI"/>
                          <a:ea typeface="Meiryo UI"/>
                          <a:cs typeface="Meiryo UI"/>
                        </a:rPr>
                        <a:t>温度センサー／ロガー</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温度測定、電池管理、必要に応じて測定履歴の</a:t>
                      </a:r>
                    </a:p>
                    <a:p>
                      <a:pPr algn="l"/>
                      <a:r>
                        <a:rPr sz="1875" b="0">
                          <a:solidFill>
                            <a:srgbClr val="152D42"/>
                          </a:solidFill>
                          <a:latin typeface="Meiryo UI"/>
                          <a:ea typeface="Meiryo UI"/>
                          <a:cs typeface="Meiryo UI"/>
                        </a:rPr>
                        <a:t>保持</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対応型番、測定範囲・精度・校正、広告周期、Payload</a:t>
                      </a:r>
                    </a:p>
                    <a:p>
                      <a:pPr algn="l"/>
                      <a:r>
                        <a:rPr sz="1875" b="0">
                          <a:solidFill>
                            <a:srgbClr val="152D42"/>
                          </a:solidFill>
                          <a:latin typeface="Meiryo UI"/>
                          <a:ea typeface="Meiryo UI"/>
                          <a:cs typeface="Meiryo UI"/>
                        </a:rPr>
                        <a:t>仕様を選定</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821055">
                <a:tc>
                  <a:txBody>
                    <a:bodyPr wrap="none" lIns="0" tIns="0" rIns="0" bIns="0">
                      <a:noAutofit/>
                    </a:bodyPr>
                    <a:lstStyle/>
                    <a:p>
                      <a:pPr algn="l"/>
                      <a:r>
                        <a:rPr sz="1875" b="1">
                          <a:solidFill>
                            <a:srgbClr val="152D42"/>
                          </a:solidFill>
                          <a:latin typeface="Meiryo UI"/>
                          <a:ea typeface="Meiryo UI"/>
                          <a:cs typeface="Meiryo UI"/>
                        </a:rPr>
                        <a:t>iTm Gateway</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75" b="0">
                          <a:solidFill>
                            <a:srgbClr val="152D42"/>
                          </a:solidFill>
                          <a:latin typeface="Meiryo UI"/>
                          <a:ea typeface="Meiryo UI"/>
                          <a:cs typeface="Meiryo UI"/>
                        </a:rPr>
                        <a:t>BLE広告受信、フィルター、送信間隔設定、サー</a:t>
                      </a:r>
                    </a:p>
                    <a:p>
                      <a:pPr algn="l"/>
                      <a:r>
                        <a:rPr sz="1875" b="0">
                          <a:solidFill>
                            <a:srgbClr val="152D42"/>
                          </a:solidFill>
                          <a:latin typeface="Meiryo UI"/>
                          <a:ea typeface="Meiryo UI"/>
                          <a:cs typeface="Meiryo UI"/>
                        </a:rPr>
                        <a:t>バー送信</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75" b="0">
                          <a:solidFill>
                            <a:srgbClr val="152D42"/>
                          </a:solidFill>
                          <a:latin typeface="Meiryo UI"/>
                          <a:ea typeface="Meiryo UI"/>
                          <a:cs typeface="Meiryo UI"/>
                        </a:rPr>
                        <a:t>BLE受信とGATT接続を区別。通信断時の保存・再送は</a:t>
                      </a:r>
                    </a:p>
                    <a:p>
                      <a:pPr algn="l"/>
                      <a:r>
                        <a:rPr sz="1875" b="0">
                          <a:solidFill>
                            <a:srgbClr val="152D42"/>
                          </a:solidFill>
                          <a:latin typeface="Meiryo UI"/>
                          <a:ea typeface="Meiryo UI"/>
                          <a:cs typeface="Meiryo UI"/>
                        </a:rPr>
                        <a:t>現行実装を確認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821055">
                <a:tc>
                  <a:txBody>
                    <a:bodyPr wrap="none" lIns="0" tIns="0" rIns="0" bIns="0">
                      <a:noAutofit/>
                    </a:bodyPr>
                    <a:lstStyle/>
                    <a:p>
                      <a:pPr algn="l"/>
                      <a:r>
                        <a:rPr sz="1875" b="1">
                          <a:solidFill>
                            <a:srgbClr val="152D42"/>
                          </a:solidFill>
                          <a:latin typeface="Meiryo UI"/>
                          <a:ea typeface="Meiryo UI"/>
                          <a:cs typeface="Meiryo UI"/>
                        </a:rPr>
                        <a:t>現場の通信回線</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有線LAN／Wi-Fi／LTEによる上位接続</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ネットワーク制約、電波状況、APN、通信量、必要な冗長</a:t>
                      </a:r>
                    </a:p>
                    <a:p>
                      <a:pPr algn="l"/>
                      <a:r>
                        <a:rPr sz="1875" b="0">
                          <a:solidFill>
                            <a:srgbClr val="152D42"/>
                          </a:solidFill>
                          <a:latin typeface="Meiryo UI"/>
                          <a:ea typeface="Meiryo UI"/>
                          <a:cs typeface="Meiryo UI"/>
                        </a:rPr>
                        <a:t>化を確認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821055">
                <a:tc>
                  <a:txBody>
                    <a:bodyPr wrap="none" lIns="0" tIns="0" rIns="0" bIns="0">
                      <a:noAutofit/>
                    </a:bodyPr>
                    <a:lstStyle/>
                    <a:p>
                      <a:pPr algn="l"/>
                      <a:r>
                        <a:rPr sz="1875" b="1">
                          <a:solidFill>
                            <a:srgbClr val="152D42"/>
                          </a:solidFill>
                          <a:latin typeface="Meiryo UI"/>
                          <a:ea typeface="Meiryo UI"/>
                          <a:cs typeface="Meiryo UI"/>
                        </a:rPr>
                        <a:t>お客様の</a:t>
                      </a:r>
                    </a:p>
                    <a:p>
                      <a:pPr algn="l"/>
                      <a:r>
                        <a:rPr sz="1875" b="1">
                          <a:solidFill>
                            <a:srgbClr val="152D42"/>
                          </a:solidFill>
                          <a:latin typeface="Meiryo UI"/>
                          <a:ea typeface="Meiryo UI"/>
                          <a:cs typeface="Meiryo UI"/>
                        </a:rPr>
                        <a:t>クラウド／アプリ</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75" b="0">
                          <a:solidFill>
                            <a:srgbClr val="152D42"/>
                          </a:solidFill>
                          <a:latin typeface="Meiryo UI"/>
                          <a:ea typeface="Meiryo UI"/>
                          <a:cs typeface="Meiryo UI"/>
                        </a:rPr>
                        <a:t>Payload解釈、時系列保存、しきい値判定、通</a:t>
                      </a:r>
                    </a:p>
                    <a:p>
                      <a:pPr algn="l"/>
                      <a:r>
                        <a:rPr sz="1875" b="0">
                          <a:solidFill>
                            <a:srgbClr val="152D42"/>
                          </a:solidFill>
                          <a:latin typeface="Meiryo UI"/>
                          <a:ea typeface="Meiryo UI"/>
                          <a:cs typeface="Meiryo UI"/>
                        </a:rPr>
                        <a:t>知、画面・帳票</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75" b="0">
                          <a:solidFill>
                            <a:srgbClr val="152D42"/>
                          </a:solidFill>
                          <a:latin typeface="Meiryo UI"/>
                          <a:ea typeface="Meiryo UI"/>
                          <a:cs typeface="Meiryo UI"/>
                        </a:rPr>
                        <a:t>センサーID・計測時刻・欠測・重複の扱いを設計</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821055">
                <a:tc>
                  <a:txBody>
                    <a:bodyPr wrap="none" lIns="0" tIns="0" rIns="0" bIns="0">
                      <a:noAutofit/>
                    </a:bodyPr>
                    <a:lstStyle/>
                    <a:p>
                      <a:pPr algn="l"/>
                      <a:r>
                        <a:rPr sz="1875" b="1">
                          <a:solidFill>
                            <a:srgbClr val="152D42"/>
                          </a:solidFill>
                          <a:latin typeface="Meiryo UI"/>
                          <a:ea typeface="Meiryo UI"/>
                          <a:cs typeface="Meiryo UI"/>
                        </a:rPr>
                        <a:t>運用・保守の仕組み</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センサー電池・未受信の監視、障害対応、認証</a:t>
                      </a:r>
                    </a:p>
                    <a:p>
                      <a:pPr algn="l"/>
                      <a:r>
                        <a:rPr sz="1875" b="0">
                          <a:solidFill>
                            <a:srgbClr val="152D42"/>
                          </a:solidFill>
                          <a:latin typeface="Meiryo UI"/>
                          <a:ea typeface="Meiryo UI"/>
                          <a:cs typeface="Meiryo UI"/>
                        </a:rPr>
                        <a:t>情報・FWの管理</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監視項目、通知先、対応者、保存期間、更新手順を合</a:t>
                      </a:r>
                    </a:p>
                    <a:p>
                      <a:pPr algn="l"/>
                      <a:r>
                        <a:rPr sz="1875" b="0">
                          <a:solidFill>
                            <a:srgbClr val="152D42"/>
                          </a:solidFill>
                          <a:latin typeface="Meiryo UI"/>
                          <a:ea typeface="Meiryo UI"/>
                          <a:cs typeface="Meiryo UI"/>
                        </a:rPr>
                        <a:t>意</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bl>
          </a:graphicData>
        </a:graphic>
      </p:graphicFrame>
      <p:sp>
        <p:nvSpPr>
          <p:cNvPr id="4" name="architecture-statement">
            <a:extLst xmlns:a="http://schemas.openxmlformats.org/drawingml/2006/main">
              <a:ext uri="{FF2B5EF4-FFF2-40B4-BE49-F238E27FC236}">
                <a16:creationId xmlns:a16="http://schemas.microsoft.com/office/drawing/2014/main" id="{18B67FA3-6F64-4A6D-A0C4-138206CCD801}"/>
              </a:ext>
            </a:extLst>
          </p:cNvPr>
          <p:cNvSpPr>
            <a:spLocks xmlns:a="http://schemas.openxmlformats.org/drawingml/2006/main" noGrp="1"/>
          </p:cNvSpPr>
          <p:nvPr/>
        </p:nvSpPr>
        <p:spPr>
          <a:xfrm xmlns:a="http://schemas.openxmlformats.org/drawingml/2006/main">
            <a:off x="666750" y="6686550"/>
            <a:ext cx="13906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087F91"/>
                </a:solidFill>
                <a:latin typeface="Meiryo UI"/>
                <a:ea typeface="Meiryo UI"/>
                <a:cs typeface="Meiryo UI"/>
              </a:defRPr>
            </a:defPPr>
            <a:lvl1pPr algn="l">
              <a:defRPr sz="2175" b="1">
                <a:solidFill>
                  <a:srgbClr val="087F91"/>
                </a:solidFill>
                <a:latin typeface="Meiryo UI"/>
                <a:ea typeface="Meiryo UI"/>
                <a:cs typeface="Meiryo UI"/>
              </a:defRPr>
            </a:lvl1pPr>
            <a:lvl2pPr algn="l">
              <a:defRPr sz="2175" b="1">
                <a:solidFill>
                  <a:srgbClr val="087F91"/>
                </a:solidFill>
                <a:latin typeface="Meiryo UI"/>
                <a:ea typeface="Meiryo UI"/>
                <a:cs typeface="Meiryo UI"/>
              </a:defRPr>
            </a:lvl2pPr>
            <a:lvl3pPr algn="l">
              <a:defRPr sz="2175" b="1">
                <a:solidFill>
                  <a:srgbClr val="087F91"/>
                </a:solidFill>
                <a:latin typeface="Meiryo UI"/>
                <a:ea typeface="Meiryo UI"/>
                <a:cs typeface="Meiryo UI"/>
              </a:defRPr>
            </a:lvl3pPr>
            <a:lvl4pPr algn="l">
              <a:defRPr sz="2175" b="1">
                <a:solidFill>
                  <a:srgbClr val="087F91"/>
                </a:solidFill>
                <a:latin typeface="Meiryo UI"/>
                <a:ea typeface="Meiryo UI"/>
                <a:cs typeface="Meiryo UI"/>
              </a:defRPr>
            </a:lvl4pPr>
            <a:lvl5pPr algn="l">
              <a:defRPr sz="2175" b="1">
                <a:solidFill>
                  <a:srgbClr val="087F91"/>
                </a:solidFill>
                <a:latin typeface="Meiryo UI"/>
                <a:ea typeface="Meiryo UI"/>
                <a:cs typeface="Meiryo UI"/>
              </a:defRPr>
            </a:lvl5pPr>
            <a:lvl6pPr algn="l">
              <a:defRPr sz="2175" b="1">
                <a:solidFill>
                  <a:srgbClr val="087F91"/>
                </a:solidFill>
                <a:latin typeface="Meiryo UI"/>
                <a:ea typeface="Meiryo UI"/>
                <a:cs typeface="Meiryo UI"/>
              </a:defRPr>
            </a:lvl6pPr>
            <a:lvl7pPr algn="l">
              <a:defRPr sz="2175" b="1">
                <a:solidFill>
                  <a:srgbClr val="087F91"/>
                </a:solidFill>
                <a:latin typeface="Meiryo UI"/>
                <a:ea typeface="Meiryo UI"/>
                <a:cs typeface="Meiryo UI"/>
              </a:defRPr>
            </a:lvl7pPr>
            <a:lvl8pPr algn="l">
              <a:defRPr sz="2175" b="1">
                <a:solidFill>
                  <a:srgbClr val="087F91"/>
                </a:solidFill>
                <a:latin typeface="Meiryo UI"/>
                <a:ea typeface="Meiryo UI"/>
                <a:cs typeface="Meiryo UI"/>
              </a:defRPr>
            </a:lvl8pPr>
            <a:lvl9pPr algn="l">
              <a:defRPr sz="2175" b="1">
                <a:solidFill>
                  <a:srgbClr val="087F91"/>
                </a:solidFill>
                <a:latin typeface="Meiryo UI"/>
                <a:ea typeface="Meiryo UI"/>
                <a:cs typeface="Meiryo UI"/>
              </a:defRPr>
            </a:lvl9pPr>
          </a:lstStyle>
          <a:p xmlns:a="http://schemas.openxmlformats.org/drawingml/2006/main">
            <a:pPr algn="l">
              <a:defRPr sz="2175" b="1">
                <a:solidFill>
                  <a:srgbClr val="087F91"/>
                </a:solidFill>
                <a:latin typeface="Meiryo UI"/>
                <a:ea typeface="Meiryo UI"/>
                <a:cs typeface="Meiryo UI"/>
              </a:defRPr>
            </a:pPr>
            <a:r>
              <a:rPr sz="2175" b="1">
                <a:solidFill>
                  <a:srgbClr val="087F91"/>
                </a:solidFill>
                <a:latin typeface="Meiryo UI"/>
                <a:ea typeface="Meiryo UI"/>
                <a:cs typeface="Meiryo UI"/>
              </a:rPr>
              <a:t>Gatewayの機能と、お客様のアプリ・運用で実現する機能を明確にします</a:t>
            </a:r>
          </a:p>
        </p:txBody>
      </p:sp>
      <p:sp>
        <p:nvSpPr>
          <p:cNvPr id="5" name="note">
            <a:extLst xmlns:a="http://schemas.openxmlformats.org/drawingml/2006/main">
              <a:ext uri="{FF2B5EF4-FFF2-40B4-BE49-F238E27FC236}">
                <a16:creationId xmlns:a16="http://schemas.microsoft.com/office/drawing/2014/main" id="{C8129921-BD1B-4E15-AB7B-593608E8ED7E}"/>
              </a:ext>
            </a:extLst>
          </p:cNvPr>
          <p:cNvSpPr>
            <a:spLocks xmlns:a="http://schemas.openxmlformats.org/drawingml/2006/main" noGrp="1"/>
          </p:cNvSpPr>
          <p:nvPr/>
        </p:nvSpPr>
        <p:spPr>
          <a:xfrm xmlns:a="http://schemas.openxmlformats.org/drawingml/2006/main">
            <a:off x="666750" y="7334250"/>
            <a:ext cx="13906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152D42"/>
                </a:solidFill>
                <a:latin typeface="Meiryo UI"/>
                <a:ea typeface="Meiryo UI"/>
                <a:cs typeface="Meiryo UI"/>
              </a:defRPr>
            </a:defPPr>
            <a:lvl1pPr algn="l">
              <a:defRPr sz="1650" b="0">
                <a:solidFill>
                  <a:srgbClr val="152D42"/>
                </a:solidFill>
                <a:latin typeface="Meiryo UI"/>
                <a:ea typeface="Meiryo UI"/>
                <a:cs typeface="Meiryo UI"/>
              </a:defRPr>
            </a:lvl1pPr>
            <a:lvl2pPr algn="l">
              <a:defRPr sz="1650" b="0">
                <a:solidFill>
                  <a:srgbClr val="152D42"/>
                </a:solidFill>
                <a:latin typeface="Meiryo UI"/>
                <a:ea typeface="Meiryo UI"/>
                <a:cs typeface="Meiryo UI"/>
              </a:defRPr>
            </a:lvl2pPr>
            <a:lvl3pPr algn="l">
              <a:defRPr sz="1650" b="0">
                <a:solidFill>
                  <a:srgbClr val="152D42"/>
                </a:solidFill>
                <a:latin typeface="Meiryo UI"/>
                <a:ea typeface="Meiryo UI"/>
                <a:cs typeface="Meiryo UI"/>
              </a:defRPr>
            </a:lvl3pPr>
            <a:lvl4pPr algn="l">
              <a:defRPr sz="1650" b="0">
                <a:solidFill>
                  <a:srgbClr val="152D42"/>
                </a:solidFill>
                <a:latin typeface="Meiryo UI"/>
                <a:ea typeface="Meiryo UI"/>
                <a:cs typeface="Meiryo UI"/>
              </a:defRPr>
            </a:lvl4pPr>
            <a:lvl5pPr algn="l">
              <a:defRPr sz="1650" b="0">
                <a:solidFill>
                  <a:srgbClr val="152D42"/>
                </a:solidFill>
                <a:latin typeface="Meiryo UI"/>
                <a:ea typeface="Meiryo UI"/>
                <a:cs typeface="Meiryo UI"/>
              </a:defRPr>
            </a:lvl5pPr>
            <a:lvl6pPr algn="l">
              <a:defRPr sz="1650" b="0">
                <a:solidFill>
                  <a:srgbClr val="152D42"/>
                </a:solidFill>
                <a:latin typeface="Meiryo UI"/>
                <a:ea typeface="Meiryo UI"/>
                <a:cs typeface="Meiryo UI"/>
              </a:defRPr>
            </a:lvl6pPr>
            <a:lvl7pPr algn="l">
              <a:defRPr sz="1650" b="0">
                <a:solidFill>
                  <a:srgbClr val="152D42"/>
                </a:solidFill>
                <a:latin typeface="Meiryo UI"/>
                <a:ea typeface="Meiryo UI"/>
                <a:cs typeface="Meiryo UI"/>
              </a:defRPr>
            </a:lvl7pPr>
            <a:lvl8pPr algn="l">
              <a:defRPr sz="1650" b="0">
                <a:solidFill>
                  <a:srgbClr val="152D42"/>
                </a:solidFill>
                <a:latin typeface="Meiryo UI"/>
                <a:ea typeface="Meiryo UI"/>
                <a:cs typeface="Meiryo UI"/>
              </a:defRPr>
            </a:lvl8pPr>
            <a:lvl9pPr algn="l">
              <a:defRPr sz="1650" b="0">
                <a:solidFill>
                  <a:srgbClr val="152D42"/>
                </a:solidFill>
                <a:latin typeface="Meiryo UI"/>
                <a:ea typeface="Meiryo UI"/>
                <a:cs typeface="Meiryo UI"/>
              </a:defRPr>
            </a:lvl9pPr>
          </a:lstStyle>
          <a:p xmlns:a="http://schemas.openxmlformats.org/drawingml/2006/main">
            <a:pPr algn="l">
              <a:defRPr sz="1650" b="0">
                <a:solidFill>
                  <a:srgbClr val="152D42"/>
                </a:solidFill>
                <a:latin typeface="Meiryo UI"/>
                <a:ea typeface="Meiryo UI"/>
                <a:cs typeface="Meiryo UI"/>
              </a:defRPr>
            </a:pPr>
            <a:r>
              <a:rPr sz="1650" b="0">
                <a:solidFill>
                  <a:srgbClr val="152D42"/>
                </a:solidFill>
                <a:latin typeface="Meiryo UI"/>
                <a:ea typeface="Meiryo UI"/>
                <a:cs typeface="Meiryo UI"/>
              </a:rPr>
              <a:t>温度の測定精度はセンサー側の仕様です。本体の動作温度範囲、測定値の保存・通知機能とは別に評価します。</a:t>
            </a:r>
          </a:p>
        </p:txBody>
      </p:sp>
      <p:sp>
        <p:nvSpPr>
          <p:cNvPr id="6" name="footer-rule">
            <a:extLst xmlns:a="http://schemas.openxmlformats.org/drawingml/2006/main">
              <a:ext uri="{FF2B5EF4-FFF2-40B4-BE49-F238E27FC236}">
                <a16:creationId xmlns:a16="http://schemas.microsoft.com/office/drawing/2014/main" id="{CB0C962F-CC37-48B2-8A42-45E84F4BEA41}"/>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7" name="source">
            <a:extLst xmlns:a="http://schemas.openxmlformats.org/drawingml/2006/main">
              <a:ext uri="{FF2B5EF4-FFF2-40B4-BE49-F238E27FC236}">
                <a16:creationId xmlns:a16="http://schemas.microsoft.com/office/drawing/2014/main" id="{B82BEF87-ADAD-4128-87E1-6DFE316B7936}"/>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M p.7,11–20、S s.2,7,9；構成・責任分担は本用途向けの設計例（参考R4）</a:t>
            </a:r>
          </a:p>
        </p:txBody>
      </p:sp>
      <p:sp>
        <p:nvSpPr>
          <p:cNvPr id="8" name="page">
            <a:extLst xmlns:a="http://schemas.openxmlformats.org/drawingml/2006/main">
              <a:ext uri="{FF2B5EF4-FFF2-40B4-BE49-F238E27FC236}">
                <a16:creationId xmlns:a16="http://schemas.microsoft.com/office/drawing/2014/main" id="{B27A7867-0FD6-424A-BE01-CC079CF593D2}"/>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03 / 25</a:t>
            </a:r>
          </a:p>
        </p:txBody>
      </p:sp>
    </p:spTree>
    <p:extLst>
      <p:ext uri="{BB962C8B-B14F-4D97-AF65-F5344CB8AC3E}">
        <p14:creationId xmlns:p14="http://schemas.microsoft.com/office/powerpoint/2010/main" val="11859230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388DB8B6-F929-4580-8A52-620F72877F2B}"/>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ハードウェアの基本仕様</a:t>
            </a:r>
          </a:p>
        </p:txBody>
      </p:sp>
      <p:sp>
        <p:nvSpPr>
          <p:cNvPr id="2" name="subtitle">
            <a:extLst xmlns:a="http://schemas.openxmlformats.org/drawingml/2006/main">
              <a:ext uri="{FF2B5EF4-FFF2-40B4-BE49-F238E27FC236}">
                <a16:creationId xmlns:a16="http://schemas.microsoft.com/office/drawing/2014/main" id="{AD4F0136-F057-4A50-9F2B-F5D94E0B98B2}"/>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CPU・メモリの公称仕様と、開発・実装条件を区別して記載</a:t>
            </a:r>
          </a:p>
        </p:txBody>
      </p:sp>
      <p:graphicFrame>
        <p:nvGraphicFramePr>
          <p:cNvPr id="3" name="仕様・機能一覧">
            <a:extLst xmlns:a="http://schemas.openxmlformats.org/drawingml/2006/main">
              <a:ext uri="{FF2B5EF4-FFF2-40B4-BE49-F238E27FC236}">
                <a16:creationId xmlns:a16="http://schemas.microsoft.com/office/drawing/2014/main" id="{4F471C09-D474-43A0-B268-1F510CA6F0A0}"/>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SoC／CPU</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Rockchip RK3308、Cortex-A35 4コア、最大</a:t>
                      </a:r>
                    </a:p>
                    <a:p>
                      <a:pPr algn="l"/>
                      <a:r>
                        <a:rPr sz="1575" b="0">
                          <a:solidFill>
                            <a:srgbClr val="152D42"/>
                          </a:solidFill>
                          <a:latin typeface="Meiryo UI"/>
                          <a:ea typeface="Meiryo UI"/>
                          <a:cs typeface="Meiryo UI"/>
                        </a:rPr>
                        <a:t>1.2GHz</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動作クロック、CPU負荷、対象ハードウェア版を確認 [H,L]</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メインメモリ</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DDR 512MB</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OS使用分を除く利用可能量、アプリ使用上限は未記載 [H,</a:t>
                      </a:r>
                    </a:p>
                    <a:p>
                      <a:pPr algn="l"/>
                      <a:r>
                        <a:rPr sz="1575" b="0">
                          <a:solidFill>
                            <a:srgbClr val="152D42"/>
                          </a:solidFill>
                          <a:latin typeface="Meiryo UI"/>
                          <a:ea typeface="Meiryo UI"/>
                          <a:cs typeface="Meiryo UI"/>
                        </a:rPr>
                        <a:t>L]</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内蔵ストレージ</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eMMC 16GB</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データ保存に使える容量、書換耐久性、領域構成は未記載</a:t>
                      </a:r>
                    </a:p>
                    <a:p>
                      <a:pPr algn="l"/>
                      <a:r>
                        <a:rPr sz="1575" b="0">
                          <a:solidFill>
                            <a:srgbClr val="152D42"/>
                          </a:solidFill>
                          <a:latin typeface="Meiryo UI"/>
                          <a:ea typeface="Meiryo UI"/>
                          <a:cs typeface="Meiryo UI"/>
                        </a:rPr>
                        <a:t>[H,L]</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OS</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Linux</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ディストリビューション、カーネル、BSP、32/64bitユーザー環</a:t>
                      </a:r>
                    </a:p>
                    <a:p>
                      <a:pPr algn="l"/>
                      <a:r>
                        <a:rPr sz="1575" b="0">
                          <a:solidFill>
                            <a:srgbClr val="152D42"/>
                          </a:solidFill>
                          <a:latin typeface="Meiryo UI"/>
                          <a:ea typeface="Meiryo UI"/>
                          <a:cs typeface="Meiryo UI"/>
                        </a:rPr>
                        <a:t>境を確認 [H,L]</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RTC</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時計用バックアップ電源を搭載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保持時間、精度、交換可否、NTP未同期時の扱いは未記</a:t>
                      </a:r>
                    </a:p>
                    <a:p>
                      <a:pPr algn="l"/>
                      <a:r>
                        <a:rPr sz="1575" b="0">
                          <a:solidFill>
                            <a:srgbClr val="152D42"/>
                          </a:solidFill>
                          <a:latin typeface="Meiryo UI"/>
                          <a:ea typeface="Meiryo UI"/>
                          <a:cs typeface="Meiryo UI"/>
                        </a:rPr>
                        <a:t>載 [H]</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外形寸法</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W88.5 × H107 × D26mm</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暫定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突起・取付部を含む条件と、量産寸法図を確認 [H,L]</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質量</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230g、USBドングルなし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暫定</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無線ドングル、固定具、ケーブルを含む構成質量を確認 [H]</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筐体／アンテナ</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白色ABS、難燃グレードV0／内蔵アンテナ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材料証明、アンテナ構成・利得・設置制限を確認 [H,L]</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391A2264-5F78-481A-9CD7-720566AED42E}"/>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Hは仕様全体を暫定としています。上記は原資料の値であり、現行量産仕様が確定したことを示すものではありません。</a:t>
            </a:r>
          </a:p>
        </p:txBody>
      </p:sp>
      <p:sp>
        <p:nvSpPr>
          <p:cNvPr id="5" name="footer-rule">
            <a:extLst xmlns:a="http://schemas.openxmlformats.org/drawingml/2006/main">
              <a:ext uri="{FF2B5EF4-FFF2-40B4-BE49-F238E27FC236}">
                <a16:creationId xmlns:a16="http://schemas.microsoft.com/office/drawing/2014/main" id="{F56D2CA2-6B7F-40D8-8B79-0E59F5041133}"/>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721E63E4-E494-41F3-B8C1-213BCAE5E0B7}"/>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 s.1、L s.1–2</a:t>
            </a:r>
          </a:p>
        </p:txBody>
      </p:sp>
      <p:sp>
        <p:nvSpPr>
          <p:cNvPr id="7" name="page">
            <a:extLst xmlns:a="http://schemas.openxmlformats.org/drawingml/2006/main">
              <a:ext uri="{FF2B5EF4-FFF2-40B4-BE49-F238E27FC236}">
                <a16:creationId xmlns:a16="http://schemas.microsoft.com/office/drawing/2014/main" id="{8102DC0C-BC9E-4159-8690-6A3C3FA57F95}"/>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04 / 25</a:t>
            </a:r>
          </a:p>
        </p:txBody>
      </p:sp>
    </p:spTree>
    <p:extLst>
      <p:ext uri="{BB962C8B-B14F-4D97-AF65-F5344CB8AC3E}">
        <p14:creationId xmlns:p14="http://schemas.microsoft.com/office/powerpoint/2010/main" val="54364456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F0DBD608-E314-4848-A8CD-ED4D031D2558}"/>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外部インターフェースと拡張</a:t>
            </a:r>
          </a:p>
        </p:txBody>
      </p:sp>
      <p:sp>
        <p:nvSpPr>
          <p:cNvPr id="2" name="subtitle">
            <a:extLst xmlns:a="http://schemas.openxmlformats.org/drawingml/2006/main">
              <a:ext uri="{FF2B5EF4-FFF2-40B4-BE49-F238E27FC236}">
                <a16:creationId xmlns:a16="http://schemas.microsoft.com/office/drawing/2014/main" id="{E7D2913D-B9A0-439A-A146-26013698BC84}"/>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本体の標準端子と、専用端子の記載がない機能を同じ一覧で確認</a:t>
            </a:r>
          </a:p>
        </p:txBody>
      </p:sp>
      <p:graphicFrame>
        <p:nvGraphicFramePr>
          <p:cNvPr id="3" name="仕様・機能一覧">
            <a:extLst xmlns:a="http://schemas.openxmlformats.org/drawingml/2006/main">
              <a:ext uri="{FF2B5EF4-FFF2-40B4-BE49-F238E27FC236}">
                <a16:creationId xmlns:a16="http://schemas.microsoft.com/office/drawing/2014/main" id="{4FEF4F7E-1BE6-4B85-AD9D-01CBDC425393}"/>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Ethernet</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RJ45 ×1、100Base-T、PoE受電の記載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Gigabit Ethernet・複数LANポートは掲載構成にありませ</a:t>
                      </a:r>
                    </a:p>
                    <a:p>
                      <a:pPr algn="l"/>
                      <a:r>
                        <a:rPr sz="1575" b="0">
                          <a:solidFill>
                            <a:srgbClr val="152D42"/>
                          </a:solidFill>
                          <a:latin typeface="Meiryo UI"/>
                          <a:ea typeface="Meiryo UI"/>
                          <a:cs typeface="Meiryo UI"/>
                        </a:rPr>
                        <a:t>ん [H]</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外部USB Type-C</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1ポート。原資料はUSB 3.0／USB PD表記</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電源・データの役割、Host/Device、実転送速度、給電規</a:t>
                      </a:r>
                    </a:p>
                    <a:p>
                      <a:pPr algn="l"/>
                      <a:r>
                        <a:rPr sz="1575" b="0">
                          <a:solidFill>
                            <a:srgbClr val="152D42"/>
                          </a:solidFill>
                          <a:latin typeface="Meiryo UI"/>
                          <a:ea typeface="Meiryo UI"/>
                          <a:cs typeface="Meiryo UI"/>
                        </a:rPr>
                        <a:t>格を確認 [H]</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内蔵USB Type-A</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USB 2.0 ×1、無線オプション用</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選択構成</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内部端子です。ドングル、外付け機器、Hubの対応は個別確</a:t>
                      </a:r>
                    </a:p>
                    <a:p>
                      <a:pPr algn="l"/>
                      <a:r>
                        <a:rPr sz="1575" b="0">
                          <a:solidFill>
                            <a:srgbClr val="152D42"/>
                          </a:solidFill>
                          <a:latin typeface="Meiryo UI"/>
                          <a:ea typeface="Meiryo UI"/>
                          <a:cs typeface="Meiryo UI"/>
                        </a:rPr>
                        <a:t>認 [H]</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SIMカードスロット</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標準SIMサイズ</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SIM形状・装着方向・交換方法。複数スロット／eSIMは未</a:t>
                      </a:r>
                    </a:p>
                    <a:p>
                      <a:pPr algn="l"/>
                      <a:r>
                        <a:rPr sz="1575" b="0">
                          <a:solidFill>
                            <a:srgbClr val="152D42"/>
                          </a:solidFill>
                          <a:latin typeface="Meiryo UI"/>
                          <a:ea typeface="Meiryo UI"/>
                          <a:cs typeface="Meiryo UI"/>
                        </a:rPr>
                        <a:t>記載 [H,M]</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LEDインジケーター</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BLE／ネットワークの2系統</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ネットワーク接続表示はサーバーへの到達成功を示しません [</a:t>
                      </a:r>
                    </a:p>
                    <a:p>
                      <a:pPr algn="l"/>
                      <a:r>
                        <a:rPr sz="1575" b="0">
                          <a:solidFill>
                            <a:srgbClr val="152D42"/>
                          </a:solidFill>
                          <a:latin typeface="Meiryo UI"/>
                          <a:ea typeface="Meiryo UI"/>
                          <a:cs typeface="Meiryo UI"/>
                        </a:rPr>
                        <a:t>M p.4]</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RS-232／422／485、</a:t>
                      </a:r>
                    </a:p>
                    <a:p>
                      <a:pPr algn="l"/>
                      <a:r>
                        <a:rPr sz="1575" b="1">
                          <a:solidFill>
                            <a:srgbClr val="152D42"/>
                          </a:solidFill>
                          <a:latin typeface="Meiryo UI"/>
                          <a:ea typeface="Meiryo UI"/>
                          <a:cs typeface="Meiryo UI"/>
                        </a:rPr>
                        <a:t>CAN</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専用外部端子の記載なし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USB変換器のドライバー、絶縁、対応ソフトは未確認 [H,M]</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DI／DO・リレー</a:t>
                      </a:r>
                    </a:p>
                    <a:p>
                      <a:pPr algn="l"/>
                      <a:r>
                        <a:rPr sz="1575" b="1">
                          <a:solidFill>
                            <a:srgbClr val="152D42"/>
                          </a:solidFill>
                          <a:latin typeface="Meiryo UI"/>
                          <a:ea typeface="Meiryo UI"/>
                          <a:cs typeface="Meiryo UI"/>
                        </a:rPr>
                        <a:t>アナログ入力</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接点・0–10V・4–20mA・熱電対・測温抵抗体の端</a:t>
                      </a:r>
                    </a:p>
                    <a:p>
                      <a:pPr algn="l"/>
                      <a:r>
                        <a:rPr sz="1575" b="0">
                          <a:solidFill>
                            <a:srgbClr val="152D42"/>
                          </a:solidFill>
                          <a:latin typeface="Meiryo UI"/>
                          <a:ea typeface="Meiryo UI"/>
                          <a:cs typeface="Meiryo UI"/>
                        </a:rPr>
                        <a:t>子記載なし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外部I/O機器や対応センサーを含む構成検討が必要 [H,M]</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GPIO／I²C／SPI</a:t>
                      </a:r>
                    </a:p>
                    <a:p>
                      <a:pPr algn="l"/>
                      <a:r>
                        <a:rPr sz="1575" b="1">
                          <a:solidFill>
                            <a:srgbClr val="152D42"/>
                          </a:solidFill>
                          <a:latin typeface="Meiryo UI"/>
                          <a:ea typeface="Meiryo UI"/>
                          <a:cs typeface="Meiryo UI"/>
                        </a:rPr>
                        <a:t>SD・映像出力</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利用可能な標準端子・拡張方法の記載なし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内部回路の有無とは別です。公開端子仕様・拡張可否を確</a:t>
                      </a:r>
                    </a:p>
                    <a:p>
                      <a:pPr algn="l"/>
                      <a:r>
                        <a:rPr sz="1575" b="0">
                          <a:solidFill>
                            <a:srgbClr val="152D42"/>
                          </a:solidFill>
                          <a:latin typeface="Meiryo UI"/>
                          <a:ea typeface="Meiryo UI"/>
                          <a:cs typeface="Meiryo UI"/>
                        </a:rPr>
                        <a:t>認 [H,M]</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B6B0F0B6-6C7D-4B35-BADC-CDF97B72A203}"/>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「記載なし」は資料から搭載を確認できない項目です。外付け変換器や追加開発で対応できると保証するものでもありません。</a:t>
            </a:r>
          </a:p>
        </p:txBody>
      </p:sp>
      <p:sp>
        <p:nvSpPr>
          <p:cNvPr id="5" name="footer-rule">
            <a:extLst xmlns:a="http://schemas.openxmlformats.org/drawingml/2006/main">
              <a:ext uri="{FF2B5EF4-FFF2-40B4-BE49-F238E27FC236}">
                <a16:creationId xmlns:a16="http://schemas.microsoft.com/office/drawing/2014/main" id="{1B27AD37-CA6A-41A3-B2B7-6DBC80C1C085}"/>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05597EE5-2274-4617-A8A9-9809441F660E}"/>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 s.1、M p.3–4</a:t>
            </a:r>
          </a:p>
        </p:txBody>
      </p:sp>
      <p:sp>
        <p:nvSpPr>
          <p:cNvPr id="7" name="page">
            <a:extLst xmlns:a="http://schemas.openxmlformats.org/drawingml/2006/main">
              <a:ext uri="{FF2B5EF4-FFF2-40B4-BE49-F238E27FC236}">
                <a16:creationId xmlns:a16="http://schemas.microsoft.com/office/drawing/2014/main" id="{1D5DF3A1-2E0E-4A34-9335-5EF18ED3A13C}"/>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05 / 25</a:t>
            </a:r>
          </a:p>
        </p:txBody>
      </p:sp>
    </p:spTree>
    <p:extLst>
      <p:ext uri="{BB962C8B-B14F-4D97-AF65-F5344CB8AC3E}">
        <p14:creationId xmlns:p14="http://schemas.microsoft.com/office/powerpoint/2010/main" val="28618942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24C96240-C82E-4C95-B65D-37FAFAFA9A67}"/>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BLEセンサーの収集機能</a:t>
            </a:r>
          </a:p>
        </p:txBody>
      </p:sp>
      <p:sp>
        <p:nvSpPr>
          <p:cNvPr id="2" name="subtitle">
            <a:extLst xmlns:a="http://schemas.openxmlformats.org/drawingml/2006/main">
              <a:ext uri="{FF2B5EF4-FFF2-40B4-BE49-F238E27FC236}">
                <a16:creationId xmlns:a16="http://schemas.microsoft.com/office/drawing/2014/main" id="{4551D298-1E8A-42B0-AE6F-2F330F03D5C9}"/>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主な記載対象はBLE Advertising（広告パケット）の受信・転送</a:t>
            </a:r>
          </a:p>
        </p:txBody>
      </p:sp>
      <p:graphicFrame>
        <p:nvGraphicFramePr>
          <p:cNvPr id="3" name="仕様・機能一覧">
            <a:extLst xmlns:a="http://schemas.openxmlformats.org/drawingml/2006/main">
              <a:ext uri="{FF2B5EF4-FFF2-40B4-BE49-F238E27FC236}">
                <a16:creationId xmlns:a16="http://schemas.microsoft.com/office/drawing/2014/main" id="{B6F41B87-F86F-449E-82D4-B0A5B56A2BD0}"/>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無線規格／PHY</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BLE 5.0、1M PHY／2M PHY／Coded PHYの選</a:t>
                      </a:r>
                    </a:p>
                    <a:p>
                      <a:pPr algn="l"/>
                      <a:r>
                        <a:rPr sz="1575" b="0">
                          <a:solidFill>
                            <a:srgbClr val="152D42"/>
                          </a:solidFill>
                          <a:latin typeface="Meiryo UI"/>
                          <a:ea typeface="Meiryo UI"/>
                          <a:cs typeface="Meiryo UI"/>
                        </a:rPr>
                        <a:t>択</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採用ドングル、相手機器、PHYの適合性を確認 [H,M p.17</a:t>
                      </a:r>
                    </a:p>
                    <a:p>
                      <a:pPr algn="l"/>
                      <a:r>
                        <a:rPr sz="1575" b="0">
                          <a:solidFill>
                            <a:srgbClr val="152D42"/>
                          </a:solidFill>
                          <a:latin typeface="Meiryo UI"/>
                          <a:ea typeface="Meiryo UI"/>
                          <a:cs typeface="Meiryo UI"/>
                        </a:rPr>
                        <a:t>]</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スキャン</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Active Scanの有効／無効設定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スキャン間隔・Window・拡張広告・混雑時性能は未記載 [</a:t>
                      </a:r>
                    </a:p>
                    <a:p>
                      <a:pPr algn="l"/>
                      <a:r>
                        <a:rPr sz="1575" b="0">
                          <a:solidFill>
                            <a:srgbClr val="152D42"/>
                          </a:solidFill>
                          <a:latin typeface="Meiryo UI"/>
                          <a:ea typeface="Meiryo UI"/>
                          <a:cs typeface="Meiryo UI"/>
                        </a:rPr>
                        <a:t>M p.17]</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RSSIフィルター</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設定しきい値以上のデータを送信</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設定範囲と実際の受信率を確認。RSSIは距離・精度の保</a:t>
                      </a:r>
                    </a:p>
                    <a:p>
                      <a:pPr algn="l"/>
                      <a:r>
                        <a:rPr sz="1575" b="0">
                          <a:solidFill>
                            <a:srgbClr val="152D42"/>
                          </a:solidFill>
                          <a:latin typeface="Meiryo UI"/>
                          <a:ea typeface="Meiryo UI"/>
                          <a:cs typeface="Meiryo UI"/>
                        </a:rPr>
                        <a:t>証値ではありません [M p.17]</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MACホワイトリスト</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旧資料では最大10 MAC、空欄時は無効</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条件付</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10件は登録数です。受信センサー数・GATT同時接続数で</a:t>
                      </a:r>
                    </a:p>
                    <a:p>
                      <a:pPr algn="l"/>
                      <a:r>
                        <a:rPr sz="1575" b="0">
                          <a:solidFill>
                            <a:srgbClr val="152D42"/>
                          </a:solidFill>
                          <a:latin typeface="Meiryo UI"/>
                          <a:ea typeface="Meiryo UI"/>
                          <a:cs typeface="Meiryo UI"/>
                        </a:rPr>
                        <a:t>はありません [M p.17,19]</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Payloadフィルター</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旧資料では最大6パターン、空欄時は無効</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条件付</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Pattern/Mask等の仕様差を現行版で確認 [M p.17,S</a:t>
                      </a:r>
                    </a:p>
                    <a:p>
                      <a:pPr algn="l"/>
                      <a:r>
                        <a:rPr sz="1575" b="0">
                          <a:solidFill>
                            <a:srgbClr val="152D42"/>
                          </a:solidFill>
                          <a:latin typeface="Meiryo UI"/>
                          <a:ea typeface="Meiryo UI"/>
                          <a:cs typeface="Meiryo UI"/>
                        </a:rPr>
                        <a:t>s.4,38–40]</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転送データ</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タグID、GW ID、RSSI、生HEXデータ、時刻等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温度・電池値の解釈はセンサー別Payload仕様に従います [</a:t>
                      </a:r>
                    </a:p>
                    <a:p>
                      <a:pPr algn="l"/>
                      <a:r>
                        <a:rPr sz="1575" b="0">
                          <a:solidFill>
                            <a:srgbClr val="152D42"/>
                          </a:solidFill>
                          <a:latin typeface="Meiryo UI"/>
                          <a:ea typeface="Meiryo UI"/>
                          <a:cs typeface="Meiryo UI"/>
                        </a:rPr>
                        <a:t>M p.18]</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GATT／ペアリング</a:t>
                      </a:r>
                    </a:p>
                    <a:p>
                      <a:pPr algn="l"/>
                      <a:r>
                        <a:rPr sz="1575" b="1">
                          <a:solidFill>
                            <a:srgbClr val="152D42"/>
                          </a:solidFill>
                          <a:latin typeface="Meiryo UI"/>
                          <a:ea typeface="Meiryo UI"/>
                          <a:cs typeface="Meiryo UI"/>
                        </a:rPr>
                        <a:t>双方向制御</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Central/Peripheral、Bonding、センサー設定書込</a:t>
                      </a:r>
                    </a:p>
                    <a:p>
                      <a:pPr algn="l"/>
                      <a:r>
                        <a:rPr sz="1575" b="0">
                          <a:solidFill>
                            <a:srgbClr val="152D42"/>
                          </a:solidFill>
                          <a:latin typeface="Meiryo UI"/>
                          <a:ea typeface="Meiryo UI"/>
                          <a:cs typeface="Meiryo UI"/>
                        </a:rPr>
                        <a:t>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接続型温度計や設定変更が必要なセンサーは個別検証 [M,</a:t>
                      </a:r>
                    </a:p>
                    <a:p>
                      <a:pPr algn="l"/>
                      <a:r>
                        <a:rPr sz="1575" b="0">
                          <a:solidFill>
                            <a:srgbClr val="152D42"/>
                          </a:solidFill>
                          <a:latin typeface="Meiryo UI"/>
                          <a:ea typeface="Meiryo UI"/>
                          <a:cs typeface="Meiryo UI"/>
                        </a:rPr>
                        <a:t>S]</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距離／収集台数</a:t>
                      </a:r>
                    </a:p>
                    <a:p>
                      <a:pPr algn="l"/>
                      <a:r>
                        <a:rPr sz="1575" b="1">
                          <a:solidFill>
                            <a:srgbClr val="152D42"/>
                          </a:solidFill>
                          <a:latin typeface="Meiryo UI"/>
                          <a:ea typeface="Meiryo UI"/>
                          <a:cs typeface="Meiryo UI"/>
                        </a:rPr>
                        <a:t>受信能力</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保証距離、推奨台数、受信パケット毎秒は未記載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Coded PHYや「最大4倍」の訴求から設置距離を確定しま</a:t>
                      </a:r>
                    </a:p>
                    <a:p>
                      <a:pPr algn="l"/>
                      <a:r>
                        <a:rPr sz="1575" b="0">
                          <a:solidFill>
                            <a:srgbClr val="152D42"/>
                          </a:solidFill>
                          <a:latin typeface="Meiryo UI"/>
                          <a:ea typeface="Meiryo UI"/>
                          <a:cs typeface="Meiryo UI"/>
                        </a:rPr>
                        <a:t>せん [L,M]</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280AE2A6-CFD2-4B12-A54E-99A6514205A6}"/>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BLE搭載だけで任意の温度センサーへの対応を意味しません。対応センサー型番・FW版・Payload・受信条件の一覧が必要です。</a:t>
            </a:r>
          </a:p>
        </p:txBody>
      </p:sp>
      <p:sp>
        <p:nvSpPr>
          <p:cNvPr id="5" name="footer-rule">
            <a:extLst xmlns:a="http://schemas.openxmlformats.org/drawingml/2006/main">
              <a:ext uri="{FF2B5EF4-FFF2-40B4-BE49-F238E27FC236}">
                <a16:creationId xmlns:a16="http://schemas.microsoft.com/office/drawing/2014/main" id="{36F41D60-ED8C-4BDA-8200-E98CC5DA53CB}"/>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FBA6ECCD-0B20-40D7-BC42-B7AC8FE7EF56}"/>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 s.1、L s.1–2、M p.17–19、S s.4,36–40</a:t>
            </a:r>
          </a:p>
        </p:txBody>
      </p:sp>
      <p:sp>
        <p:nvSpPr>
          <p:cNvPr id="7" name="page">
            <a:extLst xmlns:a="http://schemas.openxmlformats.org/drawingml/2006/main">
              <a:ext uri="{FF2B5EF4-FFF2-40B4-BE49-F238E27FC236}">
                <a16:creationId xmlns:a16="http://schemas.microsoft.com/office/drawing/2014/main" id="{20A39533-B54B-475A-B938-5A4B356006D1}"/>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06 / 25</a:t>
            </a:r>
          </a:p>
        </p:txBody>
      </p:sp>
    </p:spTree>
    <p:extLst>
      <p:ext uri="{BB962C8B-B14F-4D97-AF65-F5344CB8AC3E}">
        <p14:creationId xmlns:p14="http://schemas.microsoft.com/office/powerpoint/2010/main" val="109732425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9B6BE7D2-0510-4149-BF89-7DDA1A2FCA5C}"/>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920MHz通信の選択構成</a:t>
            </a:r>
          </a:p>
        </p:txBody>
      </p:sp>
      <p:sp>
        <p:nvSpPr>
          <p:cNvPr id="2" name="subtitle">
            <a:extLst xmlns:a="http://schemas.openxmlformats.org/drawingml/2006/main">
              <a:ext uri="{FF2B5EF4-FFF2-40B4-BE49-F238E27FC236}">
                <a16:creationId xmlns:a16="http://schemas.microsoft.com/office/drawing/2014/main" id="{F27EC3A9-89C2-4BB1-B12B-872305EED7AB}"/>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BLE・UNISONet・Wi-SUNを、現行構成の条件とともに確認</a:t>
            </a:r>
          </a:p>
        </p:txBody>
      </p:sp>
      <p:graphicFrame>
        <p:nvGraphicFramePr>
          <p:cNvPr id="3" name="選択無線構成">
            <a:extLst xmlns:a="http://schemas.openxmlformats.org/drawingml/2006/main">
              <a:ext uri="{FF2B5EF4-FFF2-40B4-BE49-F238E27FC236}">
                <a16:creationId xmlns:a16="http://schemas.microsoft.com/office/drawing/2014/main" id="{C2B28997-B2E3-43AD-9E92-A4D4B9F6BF91}"/>
              </a:ext>
            </a:extLst>
          </p:cNvPr>
          <p:cNvGraphicFramePr/>
          <p:nvPr/>
        </p:nvGraphicFramePr>
        <p:xfrm>
          <a:off xmlns:a="http://schemas.openxmlformats.org/drawingml/2006/main" x="666750" y="1781175"/>
          <a:ext xmlns:a="http://schemas.openxmlformats.org/drawingml/2006/main" cx="13906500" cy="443865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60400">
                <a:tc>
                  <a:txBody>
                    <a:bodyPr wrap="none" lIns="0" tIns="0" rIns="0" bIns="0">
                      <a:noAutofit/>
                    </a:bodyPr>
                    <a:lstStyle/>
                    <a:p>
                      <a:pPr algn="l"/>
                      <a:r>
                        <a:rPr sz="1650" b="1">
                          <a:solidFill>
                            <a:srgbClr val="152D42"/>
                          </a:solidFill>
                          <a:latin typeface="Meiryo UI"/>
                          <a:ea typeface="Meiryo UI"/>
                          <a:cs typeface="Meiryo UI"/>
                        </a:rPr>
                        <a:t>UNISONet／</a:t>
                      </a:r>
                    </a:p>
                    <a:p>
                      <a:pPr algn="l"/>
                      <a:r>
                        <a:rPr sz="1650" b="1">
                          <a:solidFill>
                            <a:srgbClr val="152D42"/>
                          </a:solidFill>
                          <a:latin typeface="Meiryo UI"/>
                          <a:ea typeface="Meiryo UI"/>
                          <a:cs typeface="Meiryo UI"/>
                        </a:rPr>
                        <a:t>SONAS</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650" b="0">
                          <a:solidFill>
                            <a:srgbClr val="152D42"/>
                          </a:solidFill>
                          <a:latin typeface="Meiryo UI"/>
                          <a:ea typeface="Meiryo UI"/>
                          <a:cs typeface="Meiryo UI"/>
                        </a:rPr>
                        <a:t>920MHzの省電力メッシュ／マルチホップ通信</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650" b="1">
                          <a:solidFill>
                            <a:srgbClr val="8B5A15"/>
                          </a:solidFill>
                          <a:latin typeface="Meiryo UI"/>
                          <a:ea typeface="Meiryo UI"/>
                          <a:cs typeface="Meiryo UI"/>
                        </a:rPr>
                        <a:t>選択構成</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650" b="0">
                          <a:solidFill>
                            <a:srgbClr val="152D42"/>
                          </a:solidFill>
                          <a:latin typeface="Meiryo UI"/>
                          <a:ea typeface="Meiryo UI"/>
                          <a:cs typeface="Meiryo UI"/>
                        </a:rPr>
                        <a:t>ドングル・子機・FWの組み合わせを指定 [H,M p.20]</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60400">
                <a:tc>
                  <a:txBody>
                    <a:bodyPr wrap="none" lIns="0" tIns="0" rIns="0" bIns="0">
                      <a:noAutofit/>
                    </a:bodyPr>
                    <a:lstStyle/>
                    <a:p>
                      <a:pPr algn="l"/>
                      <a:r>
                        <a:rPr sz="1650" b="1">
                          <a:solidFill>
                            <a:srgbClr val="152D42"/>
                          </a:solidFill>
                          <a:latin typeface="Meiryo UI"/>
                          <a:ea typeface="Meiryo UI"/>
                          <a:cs typeface="Meiryo UI"/>
                        </a:rPr>
                        <a:t>Wi-SUN</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650" b="0">
                          <a:solidFill>
                            <a:srgbClr val="152D42"/>
                          </a:solidFill>
                          <a:latin typeface="Meiryo UI"/>
                          <a:ea typeface="Meiryo UI"/>
                          <a:cs typeface="Meiryo UI"/>
                        </a:rPr>
                        <a:t>Enhanced HAN または FAN（TBD）</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650" b="1">
                          <a:solidFill>
                            <a:srgbClr val="8B5A15"/>
                          </a:solidFill>
                          <a:latin typeface="Meiryo UI"/>
                          <a:ea typeface="Meiryo UI"/>
                          <a:cs typeface="Meiryo UI"/>
                        </a:rPr>
                        <a:t>未確定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650" b="0">
                          <a:solidFill>
                            <a:srgbClr val="152D42"/>
                          </a:solidFill>
                          <a:latin typeface="Meiryo UI"/>
                          <a:ea typeface="Meiryo UI"/>
                          <a:cs typeface="Meiryo UI"/>
                        </a:rPr>
                        <a:t>採用方式、認証、対応デバイス・プロファイルを確認 [H]</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60400">
                <a:tc>
                  <a:txBody>
                    <a:bodyPr wrap="none" lIns="0" tIns="0" rIns="0" bIns="0">
                      <a:noAutofit/>
                    </a:bodyPr>
                    <a:lstStyle/>
                    <a:p>
                      <a:pPr algn="l"/>
                      <a:r>
                        <a:rPr sz="1650" b="1">
                          <a:solidFill>
                            <a:srgbClr val="152D42"/>
                          </a:solidFill>
                          <a:latin typeface="Meiryo UI"/>
                          <a:ea typeface="Meiryo UI"/>
                          <a:cs typeface="Meiryo UI"/>
                        </a:rPr>
                        <a:t>無線モジュール構成</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650" b="0">
                          <a:solidFill>
                            <a:srgbClr val="152D42"/>
                          </a:solidFill>
                          <a:latin typeface="Meiryo UI"/>
                          <a:ea typeface="Meiryo UI"/>
                          <a:cs typeface="Meiryo UI"/>
                        </a:rPr>
                        <a:t>通信方式に応じてUSBドングルを1つ選定</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650" b="1">
                          <a:solidFill>
                            <a:srgbClr val="8B5A15"/>
                          </a:solidFill>
                          <a:latin typeface="Meiryo UI"/>
                          <a:ea typeface="Meiryo UI"/>
                          <a:cs typeface="Meiryo UI"/>
                        </a:rPr>
                        <a:t>制約あり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650" b="0">
                          <a:solidFill>
                            <a:srgbClr val="152D42"/>
                          </a:solidFill>
                          <a:latin typeface="Meiryo UI"/>
                          <a:ea typeface="Meiryo UI"/>
                          <a:cs typeface="Meiryo UI"/>
                        </a:rPr>
                        <a:t>ハード仕様はBLE／UNISONet／Wi-SUNの選択を記</a:t>
                      </a:r>
                    </a:p>
                    <a:p>
                      <a:pPr algn="l"/>
                      <a:r>
                        <a:rPr sz="1650" b="0">
                          <a:solidFill>
                            <a:srgbClr val="152D42"/>
                          </a:solidFill>
                          <a:latin typeface="Meiryo UI"/>
                          <a:ea typeface="Meiryo UI"/>
                          <a:cs typeface="Meiryo UI"/>
                        </a:rPr>
                        <a:t>載 [H]</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60400">
                <a:tc>
                  <a:txBody>
                    <a:bodyPr wrap="none" lIns="0" tIns="0" rIns="0" bIns="0">
                      <a:noAutofit/>
                    </a:bodyPr>
                    <a:lstStyle/>
                    <a:p>
                      <a:pPr algn="l"/>
                      <a:r>
                        <a:rPr sz="1650" b="1">
                          <a:solidFill>
                            <a:srgbClr val="152D42"/>
                          </a:solidFill>
                          <a:latin typeface="Meiryo UI"/>
                          <a:ea typeface="Meiryo UI"/>
                          <a:cs typeface="Meiryo UI"/>
                        </a:rPr>
                        <a:t>BLEとSONAS</a:t>
                      </a:r>
                    </a:p>
                    <a:p>
                      <a:pPr algn="l"/>
                      <a:r>
                        <a:rPr sz="1650" b="1">
                          <a:solidFill>
                            <a:srgbClr val="152D42"/>
                          </a:solidFill>
                          <a:latin typeface="Meiryo UI"/>
                          <a:ea typeface="Meiryo UI"/>
                          <a:cs typeface="Meiryo UI"/>
                        </a:rPr>
                        <a:t>同時収集</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650" b="0">
                          <a:solidFill>
                            <a:srgbClr val="152D42"/>
                          </a:solidFill>
                          <a:latin typeface="Meiryo UI"/>
                          <a:ea typeface="Meiryo UI"/>
                          <a:cs typeface="Meiryo UI"/>
                        </a:rPr>
                        <a:t>「一緒に使用できない」とソフト資料に明記</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650" b="1">
                          <a:solidFill>
                            <a:srgbClr val="A1392A"/>
                          </a:solidFill>
                          <a:latin typeface="Meiryo UI"/>
                          <a:ea typeface="Meiryo UI"/>
                          <a:cs typeface="Meiryo UI"/>
                        </a:rPr>
                        <a:t>同時不可</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650" b="0">
                          <a:solidFill>
                            <a:srgbClr val="152D42"/>
                          </a:solidFill>
                          <a:latin typeface="Meiryo UI"/>
                          <a:ea typeface="Meiryo UI"/>
                          <a:cs typeface="Meiryo UI"/>
                        </a:rPr>
                        <a:t>両方式の同時収集を前提に構成しません。現行改版で変</a:t>
                      </a:r>
                    </a:p>
                    <a:p>
                      <a:pPr algn="l"/>
                      <a:r>
                        <a:rPr sz="1650" b="0">
                          <a:solidFill>
                            <a:srgbClr val="152D42"/>
                          </a:solidFill>
                          <a:latin typeface="Meiryo UI"/>
                          <a:ea typeface="Meiryo UI"/>
                          <a:cs typeface="Meiryo UI"/>
                        </a:rPr>
                        <a:t>更がある場合は再確認 [S s.32]</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60400">
                <a:tc>
                  <a:txBody>
                    <a:bodyPr wrap="none" lIns="0" tIns="0" rIns="0" bIns="0">
                      <a:noAutofit/>
                    </a:bodyPr>
                    <a:lstStyle/>
                    <a:p>
                      <a:pPr algn="l"/>
                      <a:r>
                        <a:rPr sz="1650" b="1">
                          <a:solidFill>
                            <a:srgbClr val="152D42"/>
                          </a:solidFill>
                          <a:latin typeface="Meiryo UI"/>
                          <a:ea typeface="Meiryo UI"/>
                          <a:cs typeface="Meiryo UI"/>
                        </a:rPr>
                        <a:t>SONAS診断・通信設</a:t>
                      </a:r>
                    </a:p>
                    <a:p>
                      <a:pPr algn="l"/>
                      <a:r>
                        <a:rPr sz="1650" b="1">
                          <a:solidFill>
                            <a:srgbClr val="152D42"/>
                          </a:solidFill>
                          <a:latin typeface="Meiryo UI"/>
                          <a:ea typeface="Meiryo UI"/>
                          <a:cs typeface="Meiryo UI"/>
                        </a:rPr>
                        <a:t>定</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650" b="0">
                          <a:solidFill>
                            <a:srgbClr val="152D42"/>
                          </a:solidFill>
                          <a:latin typeface="Meiryo UI"/>
                          <a:ea typeface="Meiryo UI"/>
                          <a:cs typeface="Meiryo UI"/>
                        </a:rPr>
                        <a:t>Ping、Relay Count最大10、Heartbeat既定</a:t>
                      </a:r>
                    </a:p>
                    <a:p>
                      <a:pPr algn="l"/>
                      <a:r>
                        <a:rPr sz="1650" b="0">
                          <a:solidFill>
                            <a:srgbClr val="152D42"/>
                          </a:solidFill>
                          <a:latin typeface="Meiryo UI"/>
                          <a:ea typeface="Meiryo UI"/>
                          <a:cs typeface="Meiryo UI"/>
                        </a:rPr>
                        <a:t>25秒</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650" b="1">
                          <a:solidFill>
                            <a:srgbClr val="8B5A15"/>
                          </a:solidFill>
                          <a:latin typeface="Meiryo UI"/>
                          <a:ea typeface="Meiryo UI"/>
                          <a:cs typeface="Meiryo UI"/>
                        </a:rPr>
                        <a:t>条件付</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650" b="0">
                          <a:solidFill>
                            <a:srgbClr val="152D42"/>
                          </a:solidFill>
                          <a:latin typeface="Meiryo UI"/>
                          <a:ea typeface="Meiryo UI"/>
                          <a:cs typeface="Meiryo UI"/>
                        </a:rPr>
                        <a:t>最大10は設定上の中継回数。最大ノード数・到達距離と</a:t>
                      </a:r>
                    </a:p>
                    <a:p>
                      <a:pPr algn="l"/>
                      <a:r>
                        <a:rPr sz="1650" b="0">
                          <a:solidFill>
                            <a:srgbClr val="152D42"/>
                          </a:solidFill>
                          <a:latin typeface="Meiryo UI"/>
                          <a:ea typeface="Meiryo UI"/>
                          <a:cs typeface="Meiryo UI"/>
                        </a:rPr>
                        <a:t>は別 [M p.11,20]</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60400">
                <a:tc>
                  <a:txBody>
                    <a:bodyPr wrap="none" lIns="0" tIns="0" rIns="0" bIns="0">
                      <a:noAutofit/>
                    </a:bodyPr>
                    <a:lstStyle/>
                    <a:p>
                      <a:pPr algn="l"/>
                      <a:r>
                        <a:rPr sz="1650" b="1">
                          <a:solidFill>
                            <a:srgbClr val="152D42"/>
                          </a:solidFill>
                          <a:latin typeface="Meiryo UI"/>
                          <a:ea typeface="Meiryo UI"/>
                          <a:cs typeface="Meiryo UI"/>
                        </a:rPr>
                        <a:t>SONASの完成・安定</a:t>
                      </a:r>
                    </a:p>
                    <a:p>
                      <a:pPr algn="l"/>
                      <a:r>
                        <a:rPr sz="1650" b="1">
                          <a:solidFill>
                            <a:srgbClr val="152D42"/>
                          </a:solidFill>
                          <a:latin typeface="Meiryo UI"/>
                          <a:ea typeface="Meiryo UI"/>
                          <a:cs typeface="Meiryo UI"/>
                        </a:rPr>
                        <a:t>性</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650" b="0">
                          <a:solidFill>
                            <a:srgbClr val="152D42"/>
                          </a:solidFill>
                          <a:latin typeface="Meiryo UI"/>
                          <a:ea typeface="Meiryo UI"/>
                          <a:cs typeface="Meiryo UI"/>
                        </a:rPr>
                        <a:t>未完成表示と通信断の修正要求が存在</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650"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650" b="0">
                          <a:solidFill>
                            <a:srgbClr val="152D42"/>
                          </a:solidFill>
                          <a:latin typeface="Meiryo UI"/>
                          <a:ea typeface="Meiryo UI"/>
                          <a:cs typeface="Meiryo UI"/>
                        </a:rPr>
                        <a:t>子機一覧、Sleep、各診断機能の実装版・安定動作を確</a:t>
                      </a:r>
                    </a:p>
                    <a:p>
                      <a:pPr algn="l"/>
                      <a:r>
                        <a:rPr sz="1650" b="0">
                          <a:solidFill>
                            <a:srgbClr val="152D42"/>
                          </a:solidFill>
                          <a:latin typeface="Meiryo UI"/>
                          <a:ea typeface="Meiryo UI"/>
                          <a:cs typeface="Meiryo UI"/>
                        </a:rPr>
                        <a:t>認 [S s.7,14,33–35]</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pic>
        <p:nvPicPr>
          <p:cNvPr id="4" name="">
            <a:extLst xmlns:a="http://schemas.openxmlformats.org/drawingml/2006/main">
              <a:ext uri="{FF2B5EF4-FFF2-40B4-BE49-F238E27FC236}">
                <a16:creationId xmlns:a16="http://schemas.microsoft.com/office/drawing/2014/main" id="{56CEA52E-E145-4A82-AFC8-71D961AB0FEA}"/>
              </a:ext>
            </a:extLst>
          </p:cNvPr>
          <p:cNvPicPr>
            <a:picLocks xmlns:a="http://schemas.openxmlformats.org/drawingml/2006/main" noChangeAspect="1"/>
          </p:cNvPicPr>
          <p:nvPr/>
        </p:nvPicPr>
        <p:blipFill>
          <a:blip xmlns:r="http://schemas.openxmlformats.org/officeDocument/2006/relationships" xmlns:a="http://schemas.openxmlformats.org/drawingml/2006/main" r:embed="Rdd494ea5c2e84809"/>
          <a:stretch xmlns:a="http://schemas.openxmlformats.org/drawingml/2006/main"/>
        </p:blipFill>
        <p:spPr>
          <a:xfrm xmlns:a="http://schemas.openxmlformats.org/drawingml/2006/main">
            <a:off x="884160" y="6410325"/>
            <a:ext cx="1755931" cy="1438275"/>
          </a:xfrm>
          <a:prstGeom xmlns:a="http://schemas.openxmlformats.org/drawingml/2006/main" prst="rect">
            <a:avLst/>
          </a:prstGeom>
        </p:spPr>
      </p:pic>
      <p:sp>
        <p:nvSpPr>
          <p:cNvPr id="5" name="radio-heading">
            <a:extLst xmlns:a="http://schemas.openxmlformats.org/drawingml/2006/main">
              <a:ext uri="{FF2B5EF4-FFF2-40B4-BE49-F238E27FC236}">
                <a16:creationId xmlns:a16="http://schemas.microsoft.com/office/drawing/2014/main" id="{F7ADF174-0966-4E0E-B27B-1D822D407E40}"/>
              </a:ext>
            </a:extLst>
          </p:cNvPr>
          <p:cNvSpPr>
            <a:spLocks xmlns:a="http://schemas.openxmlformats.org/drawingml/2006/main" noGrp="1"/>
          </p:cNvSpPr>
          <p:nvPr/>
        </p:nvSpPr>
        <p:spPr>
          <a:xfrm xmlns:a="http://schemas.openxmlformats.org/drawingml/2006/main">
            <a:off x="3162300" y="6486525"/>
            <a:ext cx="11239500" cy="504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087F91"/>
                </a:solidFill>
                <a:latin typeface="Meiryo UI"/>
                <a:ea typeface="Meiryo UI"/>
                <a:cs typeface="Meiryo UI"/>
              </a:defRPr>
            </a:defPPr>
            <a:lvl1pPr algn="l">
              <a:defRPr sz="2175" b="1">
                <a:solidFill>
                  <a:srgbClr val="087F91"/>
                </a:solidFill>
                <a:latin typeface="Meiryo UI"/>
                <a:ea typeface="Meiryo UI"/>
                <a:cs typeface="Meiryo UI"/>
              </a:defRPr>
            </a:lvl1pPr>
            <a:lvl2pPr algn="l">
              <a:defRPr sz="2175" b="1">
                <a:solidFill>
                  <a:srgbClr val="087F91"/>
                </a:solidFill>
                <a:latin typeface="Meiryo UI"/>
                <a:ea typeface="Meiryo UI"/>
                <a:cs typeface="Meiryo UI"/>
              </a:defRPr>
            </a:lvl2pPr>
            <a:lvl3pPr algn="l">
              <a:defRPr sz="2175" b="1">
                <a:solidFill>
                  <a:srgbClr val="087F91"/>
                </a:solidFill>
                <a:latin typeface="Meiryo UI"/>
                <a:ea typeface="Meiryo UI"/>
                <a:cs typeface="Meiryo UI"/>
              </a:defRPr>
            </a:lvl3pPr>
            <a:lvl4pPr algn="l">
              <a:defRPr sz="2175" b="1">
                <a:solidFill>
                  <a:srgbClr val="087F91"/>
                </a:solidFill>
                <a:latin typeface="Meiryo UI"/>
                <a:ea typeface="Meiryo UI"/>
                <a:cs typeface="Meiryo UI"/>
              </a:defRPr>
            </a:lvl4pPr>
            <a:lvl5pPr algn="l">
              <a:defRPr sz="2175" b="1">
                <a:solidFill>
                  <a:srgbClr val="087F91"/>
                </a:solidFill>
                <a:latin typeface="Meiryo UI"/>
                <a:ea typeface="Meiryo UI"/>
                <a:cs typeface="Meiryo UI"/>
              </a:defRPr>
            </a:lvl5pPr>
            <a:lvl6pPr algn="l">
              <a:defRPr sz="2175" b="1">
                <a:solidFill>
                  <a:srgbClr val="087F91"/>
                </a:solidFill>
                <a:latin typeface="Meiryo UI"/>
                <a:ea typeface="Meiryo UI"/>
                <a:cs typeface="Meiryo UI"/>
              </a:defRPr>
            </a:lvl6pPr>
            <a:lvl7pPr algn="l">
              <a:defRPr sz="2175" b="1">
                <a:solidFill>
                  <a:srgbClr val="087F91"/>
                </a:solidFill>
                <a:latin typeface="Meiryo UI"/>
                <a:ea typeface="Meiryo UI"/>
                <a:cs typeface="Meiryo UI"/>
              </a:defRPr>
            </a:lvl7pPr>
            <a:lvl8pPr algn="l">
              <a:defRPr sz="2175" b="1">
                <a:solidFill>
                  <a:srgbClr val="087F91"/>
                </a:solidFill>
                <a:latin typeface="Meiryo UI"/>
                <a:ea typeface="Meiryo UI"/>
                <a:cs typeface="Meiryo UI"/>
              </a:defRPr>
            </a:lvl8pPr>
            <a:lvl9pPr algn="l">
              <a:defRPr sz="2175" b="1">
                <a:solidFill>
                  <a:srgbClr val="087F91"/>
                </a:solidFill>
                <a:latin typeface="Meiryo UI"/>
                <a:ea typeface="Meiryo UI"/>
                <a:cs typeface="Meiryo UI"/>
              </a:defRPr>
            </a:lvl9pPr>
          </a:lstStyle>
          <a:p xmlns:a="http://schemas.openxmlformats.org/drawingml/2006/main">
            <a:pPr algn="l">
              <a:defRPr sz="2175" b="1">
                <a:solidFill>
                  <a:srgbClr val="087F91"/>
                </a:solidFill>
                <a:latin typeface="Meiryo UI"/>
                <a:ea typeface="Meiryo UI"/>
                <a:cs typeface="Meiryo UI"/>
              </a:defRPr>
            </a:pPr>
            <a:r>
              <a:rPr sz="2175" b="1">
                <a:solidFill>
                  <a:srgbClr val="087F91"/>
                </a:solidFill>
                <a:latin typeface="Meiryo UI"/>
                <a:ea typeface="Meiryo UI"/>
                <a:cs typeface="Meiryo UI"/>
              </a:rPr>
              <a:t>センサー無線は、採用ドングルとソフトの組合せで決まります</a:t>
            </a:r>
          </a:p>
        </p:txBody>
      </p:sp>
      <p:sp>
        <p:nvSpPr>
          <p:cNvPr id="6" name="note">
            <a:extLst xmlns:a="http://schemas.openxmlformats.org/drawingml/2006/main">
              <a:ext uri="{FF2B5EF4-FFF2-40B4-BE49-F238E27FC236}">
                <a16:creationId xmlns:a16="http://schemas.microsoft.com/office/drawing/2014/main" id="{739C5722-E94B-4B69-AF02-F0C6B3ADFCDF}"/>
              </a:ext>
            </a:extLst>
          </p:cNvPr>
          <p:cNvSpPr>
            <a:spLocks xmlns:a="http://schemas.openxmlformats.org/drawingml/2006/main" noGrp="1"/>
          </p:cNvSpPr>
          <p:nvPr/>
        </p:nvSpPr>
        <p:spPr>
          <a:xfrm xmlns:a="http://schemas.openxmlformats.org/drawingml/2006/main">
            <a:off x="3162300" y="7077075"/>
            <a:ext cx="11239500" cy="733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52D42"/>
                </a:solidFill>
                <a:latin typeface="Meiryo UI"/>
                <a:ea typeface="Meiryo UI"/>
                <a:cs typeface="Meiryo UI"/>
              </a:defRPr>
            </a:defPPr>
            <a:lvl1pPr algn="l">
              <a:defRPr sz="1725" b="0">
                <a:solidFill>
                  <a:srgbClr val="152D42"/>
                </a:solidFill>
                <a:latin typeface="Meiryo UI"/>
                <a:ea typeface="Meiryo UI"/>
                <a:cs typeface="Meiryo UI"/>
              </a:defRPr>
            </a:lvl1pPr>
            <a:lvl2pPr algn="l">
              <a:defRPr sz="1725" b="0">
                <a:solidFill>
                  <a:srgbClr val="152D42"/>
                </a:solidFill>
                <a:latin typeface="Meiryo UI"/>
                <a:ea typeface="Meiryo UI"/>
                <a:cs typeface="Meiryo UI"/>
              </a:defRPr>
            </a:lvl2pPr>
            <a:lvl3pPr algn="l">
              <a:defRPr sz="1725" b="0">
                <a:solidFill>
                  <a:srgbClr val="152D42"/>
                </a:solidFill>
                <a:latin typeface="Meiryo UI"/>
                <a:ea typeface="Meiryo UI"/>
                <a:cs typeface="Meiryo UI"/>
              </a:defRPr>
            </a:lvl3pPr>
            <a:lvl4pPr algn="l">
              <a:defRPr sz="1725" b="0">
                <a:solidFill>
                  <a:srgbClr val="152D42"/>
                </a:solidFill>
                <a:latin typeface="Meiryo UI"/>
                <a:ea typeface="Meiryo UI"/>
                <a:cs typeface="Meiryo UI"/>
              </a:defRPr>
            </a:lvl4pPr>
            <a:lvl5pPr algn="l">
              <a:defRPr sz="1725" b="0">
                <a:solidFill>
                  <a:srgbClr val="152D42"/>
                </a:solidFill>
                <a:latin typeface="Meiryo UI"/>
                <a:ea typeface="Meiryo UI"/>
                <a:cs typeface="Meiryo UI"/>
              </a:defRPr>
            </a:lvl5pPr>
            <a:lvl6pPr algn="l">
              <a:defRPr sz="1725" b="0">
                <a:solidFill>
                  <a:srgbClr val="152D42"/>
                </a:solidFill>
                <a:latin typeface="Meiryo UI"/>
                <a:ea typeface="Meiryo UI"/>
                <a:cs typeface="Meiryo UI"/>
              </a:defRPr>
            </a:lvl6pPr>
            <a:lvl7pPr algn="l">
              <a:defRPr sz="1725" b="0">
                <a:solidFill>
                  <a:srgbClr val="152D42"/>
                </a:solidFill>
                <a:latin typeface="Meiryo UI"/>
                <a:ea typeface="Meiryo UI"/>
                <a:cs typeface="Meiryo UI"/>
              </a:defRPr>
            </a:lvl7pPr>
            <a:lvl8pPr algn="l">
              <a:defRPr sz="1725" b="0">
                <a:solidFill>
                  <a:srgbClr val="152D42"/>
                </a:solidFill>
                <a:latin typeface="Meiryo UI"/>
                <a:ea typeface="Meiryo UI"/>
                <a:cs typeface="Meiryo UI"/>
              </a:defRPr>
            </a:lvl8pPr>
            <a:lvl9pPr algn="l">
              <a:defRPr sz="1725" b="0">
                <a:solidFill>
                  <a:srgbClr val="152D42"/>
                </a:solidFill>
                <a:latin typeface="Meiryo UI"/>
                <a:ea typeface="Meiryo UI"/>
                <a:cs typeface="Meiryo UI"/>
              </a:defRPr>
            </a:lvl9pPr>
          </a:lstStyle>
          <a:p xmlns:a="http://schemas.openxmlformats.org/drawingml/2006/main">
            <a:pPr algn="l">
              <a:defRPr sz="1725" b="0">
                <a:solidFill>
                  <a:srgbClr val="152D42"/>
                </a:solidFill>
                <a:latin typeface="Meiryo UI"/>
                <a:ea typeface="Meiryo UI"/>
                <a:cs typeface="Meiryo UI"/>
              </a:defRPr>
            </a:pPr>
            <a:r>
              <a:rPr sz="1725" b="0">
                <a:solidFill>
                  <a:srgbClr val="152D42"/>
                </a:solidFill>
                <a:latin typeface="Meiryo UI"/>
                <a:ea typeface="Meiryo UI"/>
                <a:cs typeface="Meiryo UI"/>
              </a:rPr>
              <a:t>920MHzは周波数帯の呼称です。Wi-SUN・UNISONet・LoRaWAN等の相互接続性を示すものではありません。</a:t>
            </a:r>
          </a:p>
        </p:txBody>
      </p:sp>
      <p:sp>
        <p:nvSpPr>
          <p:cNvPr id="7" name="footer-rule">
            <a:extLst xmlns:a="http://schemas.openxmlformats.org/drawingml/2006/main">
              <a:ext uri="{FF2B5EF4-FFF2-40B4-BE49-F238E27FC236}">
                <a16:creationId xmlns:a16="http://schemas.microsoft.com/office/drawing/2014/main" id="{5933B4BE-C0BE-4232-B251-63F05FD2F13C}"/>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8" name="source">
            <a:extLst xmlns:a="http://schemas.openxmlformats.org/drawingml/2006/main">
              <a:ext uri="{FF2B5EF4-FFF2-40B4-BE49-F238E27FC236}">
                <a16:creationId xmlns:a16="http://schemas.microsoft.com/office/drawing/2014/main" id="{84360CE8-0868-4E80-9112-E46059E02751}"/>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 s.1、M p.3,11,20、S s.7,14,32–35</a:t>
            </a:r>
          </a:p>
        </p:txBody>
      </p:sp>
      <p:sp>
        <p:nvSpPr>
          <p:cNvPr id="9" name="page">
            <a:extLst xmlns:a="http://schemas.openxmlformats.org/drawingml/2006/main">
              <a:ext uri="{FF2B5EF4-FFF2-40B4-BE49-F238E27FC236}">
                <a16:creationId xmlns:a16="http://schemas.microsoft.com/office/drawing/2014/main" id="{AAAD69F9-2DBC-452B-BE7C-5DAA4BA0EA0C}"/>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07 / 25</a:t>
            </a:r>
          </a:p>
        </p:txBody>
      </p:sp>
    </p:spTree>
    <p:extLst>
      <p:ext uri="{BB962C8B-B14F-4D97-AF65-F5344CB8AC3E}">
        <p14:creationId xmlns:p14="http://schemas.microsoft.com/office/powerpoint/2010/main" val="6959300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5A5B6F7A-C76D-4068-A747-1FEEFC3D7E8C}"/>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上流回線とWi-Fi設定</a:t>
            </a:r>
          </a:p>
        </p:txBody>
      </p:sp>
      <p:sp>
        <p:nvSpPr>
          <p:cNvPr id="2" name="subtitle">
            <a:extLst xmlns:a="http://schemas.openxmlformats.org/drawingml/2006/main">
              <a:ext uri="{FF2B5EF4-FFF2-40B4-BE49-F238E27FC236}">
                <a16:creationId xmlns:a16="http://schemas.microsoft.com/office/drawing/2014/main" id="{3DF7FB2D-D36E-45AE-A056-0BBEB95CD84A}"/>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回線が複数あることと、障害時に自動切替できることを分けて評価</a:t>
            </a:r>
          </a:p>
        </p:txBody>
      </p:sp>
      <p:graphicFrame>
        <p:nvGraphicFramePr>
          <p:cNvPr id="3" name="仕様・機能一覧">
            <a:extLst xmlns:a="http://schemas.openxmlformats.org/drawingml/2006/main">
              <a:ext uri="{FF2B5EF4-FFF2-40B4-BE49-F238E27FC236}">
                <a16:creationId xmlns:a16="http://schemas.microsoft.com/office/drawing/2014/main" id="{0187CA8C-A6EE-4AE3-B463-B47BF0136F69}"/>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LTE</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4G LTE Cat1、docomo／SoftBank／au対応の</a:t>
                      </a:r>
                    </a:p>
                    <a:p>
                      <a:pPr algn="l"/>
                      <a:r>
                        <a:rPr sz="1575" b="0">
                          <a:solidFill>
                            <a:srgbClr val="152D42"/>
                          </a:solidFill>
                          <a:latin typeface="Meiryo UI"/>
                          <a:ea typeface="Meiryo UI"/>
                          <a:cs typeface="Meiryo UI"/>
                        </a:rPr>
                        <a:t>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Module/Band/キャリア認証を確認。5G・LTE-M・NB-IoT</a:t>
                      </a:r>
                    </a:p>
                    <a:p>
                      <a:pPr algn="l"/>
                      <a:r>
                        <a:rPr sz="1575" b="0">
                          <a:solidFill>
                            <a:srgbClr val="152D42"/>
                          </a:solidFill>
                          <a:latin typeface="Meiryo UI"/>
                          <a:ea typeface="Meiryo UI"/>
                          <a:cs typeface="Meiryo UI"/>
                        </a:rPr>
                        <a:t>は未記載 [H,L]</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SORACOM</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マルチSIM対応の記載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条件付</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対象SIMプラン、APN、キャリア選択条件を確認。物理Dual</a:t>
                      </a:r>
                    </a:p>
                    <a:p>
                      <a:pPr algn="l"/>
                      <a:r>
                        <a:rPr sz="1575" b="0">
                          <a:solidFill>
                            <a:srgbClr val="152D42"/>
                          </a:solidFill>
                          <a:latin typeface="Meiryo UI"/>
                          <a:ea typeface="Meiryo UI"/>
                          <a:cs typeface="Meiryo UI"/>
                        </a:rPr>
                        <a:t>SIMとは別 [H]</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LTE設定</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APN、認証方式、ユーザー名・パスワード、DNS</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閉域APN・固定IP・SIM PIN・SMSは個別確認</a:t>
                      </a:r>
                    </a:p>
                    <a:p>
                      <a:pPr algn="l"/>
                      <a:r>
                        <a:rPr sz="1575" b="0">
                          <a:solidFill>
                            <a:srgbClr val="152D42"/>
                          </a:solidFill>
                          <a:latin typeface="Meiryo UI"/>
                          <a:ea typeface="Meiryo UI"/>
                          <a:cs typeface="Meiryo UI"/>
                        </a:rPr>
                        <a:t>[M p.10]</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Wi-Fi</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IEEE802.11a/b/g/n/ac、2.4／5GHz</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アンテナ数、MIMO、帯域幅、国内利用チャネル、実効速度</a:t>
                      </a:r>
                    </a:p>
                    <a:p>
                      <a:pPr algn="l"/>
                      <a:r>
                        <a:rPr sz="1575" b="0">
                          <a:solidFill>
                            <a:srgbClr val="152D42"/>
                          </a:solidFill>
                          <a:latin typeface="Meiryo UI"/>
                          <a:ea typeface="Meiryo UI"/>
                          <a:cs typeface="Meiryo UI"/>
                        </a:rPr>
                        <a:t>は未記載 [H]</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AP／Station</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SSID設定、APスキャン・接続、WPA2-PSK等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AP/STA同時動作、AP最大接続数、5GHz設定範囲を確</a:t>
                      </a:r>
                    </a:p>
                    <a:p>
                      <a:pPr algn="l"/>
                      <a:r>
                        <a:rPr sz="1575" b="0">
                          <a:solidFill>
                            <a:srgbClr val="152D42"/>
                          </a:solidFill>
                          <a:latin typeface="Meiryo UI"/>
                          <a:ea typeface="Meiryo UI"/>
                          <a:cs typeface="Meiryo UI"/>
                        </a:rPr>
                        <a:t>認 [M p.9]</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回線の優先順位</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旧マニュアルはWi-FiがLTEより優先と説明</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条件付</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有線LANを含む順位、優先度変更方法は現行版で確認 [</a:t>
                      </a:r>
                    </a:p>
                    <a:p>
                      <a:pPr algn="l"/>
                      <a:r>
                        <a:rPr sz="1575" b="0">
                          <a:solidFill>
                            <a:srgbClr val="152D42"/>
                          </a:solidFill>
                          <a:latin typeface="Meiryo UI"/>
                          <a:ea typeface="Meiryo UI"/>
                          <a:cs typeface="Meiryo UI"/>
                        </a:rPr>
                        <a:t>M p.9,S s.22]</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フェイルオーバー／復帰</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障害判定、切替時間、元回線への復帰条件は未定</a:t>
                      </a:r>
                    </a:p>
                    <a:p>
                      <a:pPr algn="l"/>
                      <a:r>
                        <a:rPr sz="1575" b="0">
                          <a:solidFill>
                            <a:srgbClr val="152D42"/>
                          </a:solidFill>
                          <a:latin typeface="Meiryo UI"/>
                          <a:ea typeface="Meiryo UI"/>
                          <a:cs typeface="Meiryo UI"/>
                        </a:rPr>
                        <a:t>義</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WAN断・DNS失敗・サーバー断を分けて、欠損・再送を検証</a:t>
                      </a:r>
                    </a:p>
                    <a:p>
                      <a:pPr algn="l"/>
                      <a:r>
                        <a:rPr sz="1575" b="0">
                          <a:solidFill>
                            <a:srgbClr val="152D42"/>
                          </a:solidFill>
                          <a:latin typeface="Meiryo UI"/>
                          <a:ea typeface="Meiryo UI"/>
                          <a:cs typeface="Meiryo UI"/>
                        </a:rPr>
                        <a:t>[M,S]</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GNSS位置情報</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2023マニュアルは未実装と明記</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旧版未実装</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新ソフト資料は要求・設定項目。現行採否、精度、アンテナ</a:t>
                      </a:r>
                    </a:p>
                    <a:p>
                      <a:pPr algn="l"/>
                      <a:r>
                        <a:rPr sz="1575" b="0">
                          <a:solidFill>
                            <a:srgbClr val="152D42"/>
                          </a:solidFill>
                          <a:latin typeface="Meiryo UI"/>
                          <a:ea typeface="Meiryo UI"/>
                          <a:cs typeface="Meiryo UI"/>
                        </a:rPr>
                        <a:t>を確認 [M p.10,S s.23]</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B1A635CE-43CE-4093-A40E-549C3B415349}"/>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LTE Cat1、Wi-Fiの規格名、Ethernetのリンク速度から、システムの実効転送量・通知遅延を保証することはできません。</a:t>
            </a:r>
          </a:p>
        </p:txBody>
      </p:sp>
      <p:sp>
        <p:nvSpPr>
          <p:cNvPr id="5" name="footer-rule">
            <a:extLst xmlns:a="http://schemas.openxmlformats.org/drawingml/2006/main">
              <a:ext uri="{FF2B5EF4-FFF2-40B4-BE49-F238E27FC236}">
                <a16:creationId xmlns:a16="http://schemas.microsoft.com/office/drawing/2014/main" id="{69E33E6D-4DCC-447C-9D31-DA54B6957B7A}"/>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A07912C2-BBD8-4D2E-8DC3-F93F9722782D}"/>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 s.1、L s.2、M p.9–10、S s.7,11,22–24</a:t>
            </a:r>
          </a:p>
        </p:txBody>
      </p:sp>
      <p:sp>
        <p:nvSpPr>
          <p:cNvPr id="7" name="page">
            <a:extLst xmlns:a="http://schemas.openxmlformats.org/drawingml/2006/main">
              <a:ext uri="{FF2B5EF4-FFF2-40B4-BE49-F238E27FC236}">
                <a16:creationId xmlns:a16="http://schemas.microsoft.com/office/drawing/2014/main" id="{CB14AC5B-8CD0-4585-BAAF-E384436731CE}"/>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08 / 25</a:t>
            </a:r>
          </a:p>
        </p:txBody>
      </p:sp>
    </p:spTree>
    <p:extLst>
      <p:ext uri="{BB962C8B-B14F-4D97-AF65-F5344CB8AC3E}">
        <p14:creationId xmlns:p14="http://schemas.microsoft.com/office/powerpoint/2010/main" val="15830056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681B9B00-AE88-4D7D-AD5B-FAF2C51238A0}"/>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ネットワーク機能の確認一覧</a:t>
            </a:r>
          </a:p>
        </p:txBody>
      </p:sp>
      <p:sp>
        <p:nvSpPr>
          <p:cNvPr id="2" name="subtitle">
            <a:extLst xmlns:a="http://schemas.openxmlformats.org/drawingml/2006/main">
              <a:ext uri="{FF2B5EF4-FFF2-40B4-BE49-F238E27FC236}">
                <a16:creationId xmlns:a16="http://schemas.microsoft.com/office/drawing/2014/main" id="{9AA2AF5A-6458-47A4-8305-CB2560B565EA}"/>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一般的なセルラールーター等で比較される項目を含めて掲載</a:t>
            </a:r>
          </a:p>
        </p:txBody>
      </p:sp>
      <p:graphicFrame>
        <p:nvGraphicFramePr>
          <p:cNvPr id="3" name="仕様・機能一覧">
            <a:extLst xmlns:a="http://schemas.openxmlformats.org/drawingml/2006/main">
              <a:ext uri="{FF2B5EF4-FFF2-40B4-BE49-F238E27FC236}">
                <a16:creationId xmlns:a16="http://schemas.microsoft.com/office/drawing/2014/main" id="{03B8193A-2386-406A-B60A-6A05CFF237AC}"/>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IPv4／アドレス設定</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DHCPクライアント、固定IP、Netmask、Gateway、</a:t>
                      </a:r>
                    </a:p>
                    <a:p>
                      <a:pPr algn="l"/>
                      <a:r>
                        <a:rPr sz="1575" b="0">
                          <a:solidFill>
                            <a:srgbClr val="152D42"/>
                          </a:solidFill>
                          <a:latin typeface="Meiryo UI"/>
                          <a:ea typeface="Meiryo UI"/>
                          <a:cs typeface="Meiryo UI"/>
                        </a:rPr>
                        <a:t>DNS</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有線／Wi-Fi各インターフェースへの適用範囲を確認 [M</a:t>
                      </a:r>
                    </a:p>
                    <a:p>
                      <a:pPr algn="l"/>
                      <a:r>
                        <a:rPr sz="1575" b="0">
                          <a:solidFill>
                            <a:srgbClr val="152D42"/>
                          </a:solidFill>
                          <a:latin typeface="Meiryo UI"/>
                          <a:ea typeface="Meiryo UI"/>
                          <a:cs typeface="Meiryo UI"/>
                        </a:rPr>
                        <a:t>p.10]</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DHCPサーバー</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Wi-Fi AP側のIP・Netmask設定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払い出し数、予約、Lease時間、DNS中継は未記載 [M</a:t>
                      </a:r>
                    </a:p>
                    <a:p>
                      <a:pPr algn="l"/>
                      <a:r>
                        <a:rPr sz="1575" b="0">
                          <a:solidFill>
                            <a:srgbClr val="152D42"/>
                          </a:solidFill>
                          <a:latin typeface="Meiryo UI"/>
                          <a:ea typeface="Meiryo UI"/>
                          <a:cs typeface="Meiryo UI"/>
                        </a:rPr>
                        <a:t>p.10]</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IPv6</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IPv6アドレス・ルーティング・Firewall設定は未記載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IPv6必須ネットワークへの適用は確認が必要</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NAT／Port Forward</a:t>
                      </a:r>
                    </a:p>
                    <a:p>
                      <a:pPr algn="l"/>
                      <a:r>
                        <a:rPr sz="1575" b="1">
                          <a:solidFill>
                            <a:srgbClr val="152D42"/>
                          </a:solidFill>
                          <a:latin typeface="Meiryo UI"/>
                          <a:ea typeface="Meiryo UI"/>
                          <a:cs typeface="Meiryo UI"/>
                        </a:rPr>
                        <a:t>／Bridge</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機能・設定範囲は未記載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必要な接続方向と、既存ネットワークへの組込方式を確認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VLAN／静的ルート／</a:t>
                      </a:r>
                    </a:p>
                    <a:p>
                      <a:pPr algn="l"/>
                      <a:r>
                        <a:rPr sz="1575" b="1">
                          <a:solidFill>
                            <a:srgbClr val="152D42"/>
                          </a:solidFill>
                          <a:latin typeface="Meiryo UI"/>
                          <a:ea typeface="Meiryo UI"/>
                          <a:cs typeface="Meiryo UI"/>
                        </a:rPr>
                        <a:t>QoS</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セグメント分離、経路追加、帯域制御は未記載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店舗・工場側のネットワーク要件と照合</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WPA3／802.1X・</a:t>
                      </a:r>
                    </a:p>
                    <a:p>
                      <a:pPr algn="l"/>
                      <a:r>
                        <a:rPr sz="1575" b="1">
                          <a:solidFill>
                            <a:srgbClr val="152D42"/>
                          </a:solidFill>
                          <a:latin typeface="Meiryo UI"/>
                          <a:ea typeface="Meiryo UI"/>
                          <a:cs typeface="Meiryo UI"/>
                        </a:rPr>
                        <a:t>EAP</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Enterprise認証・証明書認証は未記載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社内Wi-Fiの認証要件に適合するか確認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AP隠蔽SSID</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AP Stealth Modeは追加要求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追加要求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SSIDを隠す機能の現行実装を確認 [S s.7,11]</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Proxy／複数WAN</a:t>
                      </a:r>
                    </a:p>
                    <a:p>
                      <a:pPr algn="l"/>
                      <a:r>
                        <a:rPr sz="1575" b="1">
                          <a:solidFill>
                            <a:srgbClr val="152D42"/>
                          </a:solidFill>
                          <a:latin typeface="Meiryo UI"/>
                          <a:ea typeface="Meiryo UI"/>
                          <a:cs typeface="Meiryo UI"/>
                        </a:rPr>
                        <a:t>通信制御</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Proxy、回線使用量上限、負荷分散等は未記載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導入先Firewall、利用ポート、回線費用制約と照合</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7676EC7A-EABF-427E-BA75-5A29568C70D1}"/>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比較欄の「記載なし」は現行機が非対応という断定ではありません。必要機能について、出荷FWの設定画面・試験結果を確認します。</a:t>
            </a:r>
          </a:p>
        </p:txBody>
      </p:sp>
      <p:sp>
        <p:nvSpPr>
          <p:cNvPr id="5" name="footer-rule">
            <a:extLst xmlns:a="http://schemas.openxmlformats.org/drawingml/2006/main">
              <a:ext uri="{FF2B5EF4-FFF2-40B4-BE49-F238E27FC236}">
                <a16:creationId xmlns:a16="http://schemas.microsoft.com/office/drawing/2014/main" id="{07059771-FB79-4D2A-BA71-EEEF03CF4501}"/>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3A54B939-6449-430B-B648-006B38F0977F}"/>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M p.9–10、S s.7,11,22–24；比較項目の参考：R2</a:t>
            </a:r>
          </a:p>
        </p:txBody>
      </p:sp>
      <p:sp>
        <p:nvSpPr>
          <p:cNvPr id="7" name="page">
            <a:extLst xmlns:a="http://schemas.openxmlformats.org/drawingml/2006/main">
              <a:ext uri="{FF2B5EF4-FFF2-40B4-BE49-F238E27FC236}">
                <a16:creationId xmlns:a16="http://schemas.microsoft.com/office/drawing/2014/main" id="{71651127-9256-4357-88D3-04A362FC8FA3}"/>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09 / 25</a:t>
            </a:r>
          </a:p>
        </p:txBody>
      </p:sp>
    </p:spTree>
    <p:extLst>
      <p:ext uri="{BB962C8B-B14F-4D97-AF65-F5344CB8AC3E}">
        <p14:creationId xmlns:p14="http://schemas.microsoft.com/office/powerpoint/2010/main" val="49579779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7554FA9A-1EC5-4ED8-A0EE-055EA5BF321F}"/>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サーバーとの通信プロトコル</a:t>
            </a:r>
          </a:p>
        </p:txBody>
      </p:sp>
      <p:sp>
        <p:nvSpPr>
          <p:cNvPr id="2" name="subtitle">
            <a:extLst xmlns:a="http://schemas.openxmlformats.org/drawingml/2006/main">
              <a:ext uri="{FF2B5EF4-FFF2-40B4-BE49-F238E27FC236}">
                <a16:creationId xmlns:a16="http://schemas.microsoft.com/office/drawing/2014/main" id="{915DB8F7-10B1-4CA2-9AFA-FC08D39EEE35}"/>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通信方式の有無に加え、役割・認証・データ契約を確認</a:t>
            </a:r>
          </a:p>
        </p:txBody>
      </p:sp>
      <p:graphicFrame>
        <p:nvGraphicFramePr>
          <p:cNvPr id="3" name="仕様・機能一覧">
            <a:extLst xmlns:a="http://schemas.openxmlformats.org/drawingml/2006/main">
              <a:ext uri="{FF2B5EF4-FFF2-40B4-BE49-F238E27FC236}">
                <a16:creationId xmlns:a16="http://schemas.microsoft.com/office/drawing/2014/main" id="{B836CF0A-D133-4CD5-972C-3F6F572D327F}"/>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HTTP／HTTPS</a:t>
                      </a:r>
                    </a:p>
                    <a:p>
                      <a:pPr algn="l"/>
                      <a:r>
                        <a:rPr sz="1575" b="1">
                          <a:solidFill>
                            <a:srgbClr val="152D42"/>
                          </a:solidFill>
                          <a:latin typeface="Meiryo UI"/>
                          <a:ea typeface="Meiryo UI"/>
                          <a:cs typeface="Meiryo UI"/>
                        </a:rPr>
                        <a:t>Client</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URL指定によるデータ送信、Keep-Alive、証明書設</a:t>
                      </a:r>
                    </a:p>
                    <a:p>
                      <a:pPr algn="l"/>
                      <a:r>
                        <a:rPr sz="1575" b="0">
                          <a:solidFill>
                            <a:srgbClr val="152D42"/>
                          </a:solidFill>
                          <a:latin typeface="Meiryo UI"/>
                          <a:ea typeface="Meiryo UI"/>
                          <a:cs typeface="Meiryo UI"/>
                        </a:rPr>
                        <a:t>定</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HTTP Method、Header、Timeout、応答判定、再試行</a:t>
                      </a:r>
                    </a:p>
                    <a:p>
                      <a:pPr algn="l"/>
                      <a:r>
                        <a:rPr sz="1575" b="0">
                          <a:solidFill>
                            <a:srgbClr val="152D42"/>
                          </a:solidFill>
                          <a:latin typeface="Meiryo UI"/>
                          <a:ea typeface="Meiryo UI"/>
                          <a:cs typeface="Meiryo UI"/>
                        </a:rPr>
                        <a:t>を確定 [M p.11–12]</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MQTT／MQTTS</a:t>
                      </a:r>
                    </a:p>
                    <a:p>
                      <a:pPr algn="l"/>
                      <a:r>
                        <a:rPr sz="1575" b="1">
                          <a:solidFill>
                            <a:srgbClr val="152D42"/>
                          </a:solidFill>
                          <a:latin typeface="Meiryo UI"/>
                          <a:ea typeface="Meiryo UI"/>
                          <a:cs typeface="Meiryo UI"/>
                        </a:rPr>
                        <a:t>Client</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Host/Port、Publish Topic、Client ID、認証情報、</a:t>
                      </a:r>
                    </a:p>
                    <a:p>
                      <a:pPr algn="l"/>
                      <a:r>
                        <a:rPr sz="1575" b="0">
                          <a:solidFill>
                            <a:srgbClr val="152D42"/>
                          </a:solidFill>
                          <a:latin typeface="Meiryo UI"/>
                          <a:ea typeface="Meiryo UI"/>
                          <a:cs typeface="Meiryo UI"/>
                        </a:rPr>
                        <a:t>TLS</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Protocol版、QoS、Retain、LWT、Session、Subscribe</a:t>
                      </a:r>
                    </a:p>
                    <a:p>
                      <a:pPr algn="l"/>
                      <a:r>
                        <a:rPr sz="1575" b="0">
                          <a:solidFill>
                            <a:srgbClr val="152D42"/>
                          </a:solidFill>
                          <a:latin typeface="Meiryo UI"/>
                          <a:ea typeface="Meiryo UI"/>
                          <a:cs typeface="Meiryo UI"/>
                        </a:rPr>
                        <a:t>は未記載 [M p.15]</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TLS証明書</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Root CA、Client証明書、秘密鍵の登録説明</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TLS版・暗号・サーバー検証・mTLS動作・証明書更新を確</a:t>
                      </a:r>
                    </a:p>
                    <a:p>
                      <a:pPr algn="l"/>
                      <a:r>
                        <a:rPr sz="1575" b="0">
                          <a:solidFill>
                            <a:srgbClr val="152D42"/>
                          </a:solidFill>
                          <a:latin typeface="Meiryo UI"/>
                          <a:ea typeface="Meiryo UI"/>
                          <a:cs typeface="Meiryo UI"/>
                        </a:rPr>
                        <a:t>認 [M p.12,15]</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WebSocket Client</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上位サーバーからの設定変更・情報収集を説明</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WSS、認証、再接続、コマンド権限、API仕様は要確認 [M</a:t>
                      </a:r>
                    </a:p>
                    <a:p>
                      <a:pPr algn="l"/>
                      <a:r>
                        <a:rPr sz="1575" b="0">
                          <a:solidFill>
                            <a:srgbClr val="152D42"/>
                          </a:solidFill>
                          <a:latin typeface="Meiryo UI"/>
                          <a:ea typeface="Meiryo UI"/>
                          <a:cs typeface="Meiryo UI"/>
                        </a:rPr>
                        <a:t>p.16]</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TCP Server</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受信BLEデータを接続端末へ送信する試験機能</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既定Port 8080。公開運用の可否・認証・同時接続数を確</a:t>
                      </a:r>
                    </a:p>
                    <a:p>
                      <a:pPr algn="l"/>
                      <a:r>
                        <a:rPr sz="1575" b="0">
                          <a:solidFill>
                            <a:srgbClr val="152D42"/>
                          </a:solidFill>
                          <a:latin typeface="Meiryo UI"/>
                          <a:ea typeface="Meiryo UI"/>
                          <a:cs typeface="Meiryo UI"/>
                        </a:rPr>
                        <a:t>認 [M p.13]</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VPN Client</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機能説明はあるが方式・疎通に資料差あり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IPsecの修正要求あり。OpenVPN等の対応方式と接続先</a:t>
                      </a:r>
                    </a:p>
                    <a:p>
                      <a:pPr algn="l"/>
                      <a:r>
                        <a:rPr sz="1575" b="0">
                          <a:solidFill>
                            <a:srgbClr val="152D42"/>
                          </a:solidFill>
                          <a:latin typeface="Meiryo UI"/>
                          <a:ea typeface="Meiryo UI"/>
                          <a:cs typeface="Meiryo UI"/>
                        </a:rPr>
                        <a:t>を試験 [M p.14,S s.7,30]</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FTP／FTPS／SFTP</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FTPサーバー・Client、ファイル中継等を追加要求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追加要求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FTPSとSFTPを区別し、実装範囲・認証・保存条件を確認</a:t>
                      </a:r>
                    </a:p>
                    <a:p>
                      <a:pPr algn="l"/>
                      <a:r>
                        <a:rPr sz="1575" b="0">
                          <a:solidFill>
                            <a:srgbClr val="152D42"/>
                          </a:solidFill>
                          <a:latin typeface="Meiryo UI"/>
                          <a:ea typeface="Meiryo UI"/>
                          <a:cs typeface="Meiryo UI"/>
                        </a:rPr>
                        <a:t>[S s.7–8]</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クラウド／複数送信先</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任意接続先設定。AWS IoTへの証明書設定例あり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条件付</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接続認定・現行検証実績は別。複数URL/Broker同時送</a:t>
                      </a:r>
                    </a:p>
                    <a:p>
                      <a:pPr algn="l"/>
                      <a:r>
                        <a:rPr sz="1575" b="0">
                          <a:solidFill>
                            <a:srgbClr val="152D42"/>
                          </a:solidFill>
                          <a:latin typeface="Meiryo UI"/>
                          <a:ea typeface="Meiryo UI"/>
                          <a:cs typeface="Meiryo UI"/>
                        </a:rPr>
                        <a:t>信は未記載 [M p.15]</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622D2A81-C84D-44F9-AD47-03127DA1FEFB}"/>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サーバーのAPI仕様に合わせた接続試験が必要です。「MQTT対応」はQoSや双方向制御まで一括して保証する表現ではありません。</a:t>
            </a:r>
          </a:p>
        </p:txBody>
      </p:sp>
      <p:sp>
        <p:nvSpPr>
          <p:cNvPr id="5" name="footer-rule">
            <a:extLst xmlns:a="http://schemas.openxmlformats.org/drawingml/2006/main">
              <a:ext uri="{FF2B5EF4-FFF2-40B4-BE49-F238E27FC236}">
                <a16:creationId xmlns:a16="http://schemas.microsoft.com/office/drawing/2014/main" id="{FFC9F091-E511-44A9-AFC6-DC3D6263D4DD}"/>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FFDFE626-F936-4CCD-B2E5-E8E96ACB8E08}"/>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M p.11–16、S s.7–8,27–31,45–46</a:t>
            </a:r>
          </a:p>
        </p:txBody>
      </p:sp>
      <p:sp>
        <p:nvSpPr>
          <p:cNvPr id="7" name="page">
            <a:extLst xmlns:a="http://schemas.openxmlformats.org/drawingml/2006/main">
              <a:ext uri="{FF2B5EF4-FFF2-40B4-BE49-F238E27FC236}">
                <a16:creationId xmlns:a16="http://schemas.microsoft.com/office/drawing/2014/main" id="{26FBF8E8-822D-4D79-BC3C-FBBDF284B12B}"/>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10 / 25</a:t>
            </a:r>
          </a:p>
        </p:txBody>
      </p:sp>
    </p:spTree>
    <p:extLst>
      <p:ext uri="{BB962C8B-B14F-4D97-AF65-F5344CB8AC3E}">
        <p14:creationId xmlns:p14="http://schemas.microsoft.com/office/powerpoint/2010/main" val="13352810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4F74B1FF-14FC-4FFF-A87C-1D2C2B25799C}"/>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データ形式とアプリケーション連携</a:t>
            </a:r>
          </a:p>
        </p:txBody>
      </p:sp>
      <p:sp>
        <p:nvSpPr>
          <p:cNvPr id="2" name="subtitle">
            <a:extLst xmlns:a="http://schemas.openxmlformats.org/drawingml/2006/main">
              <a:ext uri="{FF2B5EF4-FFF2-40B4-BE49-F238E27FC236}">
                <a16:creationId xmlns:a16="http://schemas.microsoft.com/office/drawing/2014/main" id="{76AD9361-7959-4EC7-96E2-23FD0757E84E}"/>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生パケットを取り込む方式。温度・湿度・電池値の解釈はセンサー仕様に従います</a:t>
            </a:r>
          </a:p>
        </p:txBody>
      </p:sp>
      <p:sp>
        <p:nvSpPr>
          <p:cNvPr id="3" name="format-label">
            <a:extLst xmlns:a="http://schemas.openxmlformats.org/drawingml/2006/main">
              <a:ext uri="{FF2B5EF4-FFF2-40B4-BE49-F238E27FC236}">
                <a16:creationId xmlns:a16="http://schemas.microsoft.com/office/drawing/2014/main" id="{8F23EB35-7C43-4295-8D39-3D875D6C16AC}"/>
              </a:ext>
            </a:extLst>
          </p:cNvPr>
          <p:cNvSpPr>
            <a:spLocks xmlns:a="http://schemas.openxmlformats.org/drawingml/2006/main" noGrp="1"/>
          </p:cNvSpPr>
          <p:nvPr/>
        </p:nvSpPr>
        <p:spPr>
          <a:xfrm xmlns:a="http://schemas.openxmlformats.org/drawingml/2006/main">
            <a:off x="666750" y="1714500"/>
            <a:ext cx="1390650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087F91"/>
                </a:solidFill>
                <a:latin typeface="Meiryo UI"/>
                <a:ea typeface="Meiryo UI"/>
                <a:cs typeface="Meiryo UI"/>
              </a:defRPr>
            </a:defPPr>
            <a:lvl1pPr algn="l">
              <a:defRPr sz="1650" b="1">
                <a:solidFill>
                  <a:srgbClr val="087F91"/>
                </a:solidFill>
                <a:latin typeface="Meiryo UI"/>
                <a:ea typeface="Meiryo UI"/>
                <a:cs typeface="Meiryo UI"/>
              </a:defRPr>
            </a:lvl1pPr>
            <a:lvl2pPr algn="l">
              <a:defRPr sz="1650" b="1">
                <a:solidFill>
                  <a:srgbClr val="087F91"/>
                </a:solidFill>
                <a:latin typeface="Meiryo UI"/>
                <a:ea typeface="Meiryo UI"/>
                <a:cs typeface="Meiryo UI"/>
              </a:defRPr>
            </a:lvl2pPr>
            <a:lvl3pPr algn="l">
              <a:defRPr sz="1650" b="1">
                <a:solidFill>
                  <a:srgbClr val="087F91"/>
                </a:solidFill>
                <a:latin typeface="Meiryo UI"/>
                <a:ea typeface="Meiryo UI"/>
                <a:cs typeface="Meiryo UI"/>
              </a:defRPr>
            </a:lvl3pPr>
            <a:lvl4pPr algn="l">
              <a:defRPr sz="1650" b="1">
                <a:solidFill>
                  <a:srgbClr val="087F91"/>
                </a:solidFill>
                <a:latin typeface="Meiryo UI"/>
                <a:ea typeface="Meiryo UI"/>
                <a:cs typeface="Meiryo UI"/>
              </a:defRPr>
            </a:lvl4pPr>
            <a:lvl5pPr algn="l">
              <a:defRPr sz="1650" b="1">
                <a:solidFill>
                  <a:srgbClr val="087F91"/>
                </a:solidFill>
                <a:latin typeface="Meiryo UI"/>
                <a:ea typeface="Meiryo UI"/>
                <a:cs typeface="Meiryo UI"/>
              </a:defRPr>
            </a:lvl5pPr>
            <a:lvl6pPr algn="l">
              <a:defRPr sz="1650" b="1">
                <a:solidFill>
                  <a:srgbClr val="087F91"/>
                </a:solidFill>
                <a:latin typeface="Meiryo UI"/>
                <a:ea typeface="Meiryo UI"/>
                <a:cs typeface="Meiryo UI"/>
              </a:defRPr>
            </a:lvl6pPr>
            <a:lvl7pPr algn="l">
              <a:defRPr sz="1650" b="1">
                <a:solidFill>
                  <a:srgbClr val="087F91"/>
                </a:solidFill>
                <a:latin typeface="Meiryo UI"/>
                <a:ea typeface="Meiryo UI"/>
                <a:cs typeface="Meiryo UI"/>
              </a:defRPr>
            </a:lvl7pPr>
            <a:lvl8pPr algn="l">
              <a:defRPr sz="1650" b="1">
                <a:solidFill>
                  <a:srgbClr val="087F91"/>
                </a:solidFill>
                <a:latin typeface="Meiryo UI"/>
                <a:ea typeface="Meiryo UI"/>
                <a:cs typeface="Meiryo UI"/>
              </a:defRPr>
            </a:lvl8pPr>
            <a:lvl9pPr algn="l">
              <a:defRPr sz="1650" b="1">
                <a:solidFill>
                  <a:srgbClr val="087F91"/>
                </a:solidFill>
                <a:latin typeface="Meiryo UI"/>
                <a:ea typeface="Meiryo UI"/>
                <a:cs typeface="Meiryo UI"/>
              </a:defRPr>
            </a:lvl9pPr>
          </a:lstStyle>
          <a:p xmlns:a="http://schemas.openxmlformats.org/drawingml/2006/main">
            <a:pPr algn="l">
              <a:defRPr sz="1650" b="1">
                <a:solidFill>
                  <a:srgbClr val="087F91"/>
                </a:solidFill>
                <a:latin typeface="Meiryo UI"/>
                <a:ea typeface="Meiryo UI"/>
                <a:cs typeface="Meiryo UI"/>
              </a:defRPr>
            </a:pPr>
            <a:r>
              <a:rPr sz="1650" b="1">
                <a:solidFill>
                  <a:srgbClr val="087F91"/>
                </a:solidFill>
                <a:latin typeface="Meiryo UI"/>
                <a:ea typeface="Meiryo UI"/>
                <a:cs typeface="Meiryo UI"/>
              </a:rPr>
              <a:t>資料掲載のテキスト形式</a:t>
            </a:r>
          </a:p>
        </p:txBody>
      </p:sp>
      <p:sp>
        <p:nvSpPr>
          <p:cNvPr id="4" name="format">
            <a:extLst xmlns:a="http://schemas.openxmlformats.org/drawingml/2006/main">
              <a:ext uri="{FF2B5EF4-FFF2-40B4-BE49-F238E27FC236}">
                <a16:creationId xmlns:a16="http://schemas.microsoft.com/office/drawing/2014/main" id="{CF070B7E-986A-440D-B045-331001CA8CAB}"/>
              </a:ext>
            </a:extLst>
          </p:cNvPr>
          <p:cNvSpPr>
            <a:spLocks xmlns:a="http://schemas.openxmlformats.org/drawingml/2006/main" noGrp="1"/>
          </p:cNvSpPr>
          <p:nvPr/>
        </p:nvSpPr>
        <p:spPr>
          <a:xfrm xmlns:a="http://schemas.openxmlformats.org/drawingml/2006/main">
            <a:off x="666750" y="2114550"/>
            <a:ext cx="139065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0B2942"/>
                </a:solidFill>
                <a:latin typeface="Meiryo UI"/>
                <a:ea typeface="Meiryo UI"/>
                <a:cs typeface="Meiryo UI"/>
              </a:defRPr>
            </a:defPPr>
            <a:lvl1pPr algn="l">
              <a:defRPr sz="1725" b="0">
                <a:solidFill>
                  <a:srgbClr val="0B2942"/>
                </a:solidFill>
                <a:latin typeface="Meiryo UI"/>
                <a:ea typeface="Meiryo UI"/>
                <a:cs typeface="Meiryo UI"/>
              </a:defRPr>
            </a:lvl1pPr>
            <a:lvl2pPr algn="l">
              <a:defRPr sz="1725" b="0">
                <a:solidFill>
                  <a:srgbClr val="0B2942"/>
                </a:solidFill>
                <a:latin typeface="Meiryo UI"/>
                <a:ea typeface="Meiryo UI"/>
                <a:cs typeface="Meiryo UI"/>
              </a:defRPr>
            </a:lvl2pPr>
            <a:lvl3pPr algn="l">
              <a:defRPr sz="1725" b="0">
                <a:solidFill>
                  <a:srgbClr val="0B2942"/>
                </a:solidFill>
                <a:latin typeface="Meiryo UI"/>
                <a:ea typeface="Meiryo UI"/>
                <a:cs typeface="Meiryo UI"/>
              </a:defRPr>
            </a:lvl3pPr>
            <a:lvl4pPr algn="l">
              <a:defRPr sz="1725" b="0">
                <a:solidFill>
                  <a:srgbClr val="0B2942"/>
                </a:solidFill>
                <a:latin typeface="Meiryo UI"/>
                <a:ea typeface="Meiryo UI"/>
                <a:cs typeface="Meiryo UI"/>
              </a:defRPr>
            </a:lvl4pPr>
            <a:lvl5pPr algn="l">
              <a:defRPr sz="1725" b="0">
                <a:solidFill>
                  <a:srgbClr val="0B2942"/>
                </a:solidFill>
                <a:latin typeface="Meiryo UI"/>
                <a:ea typeface="Meiryo UI"/>
                <a:cs typeface="Meiryo UI"/>
              </a:defRPr>
            </a:lvl5pPr>
            <a:lvl6pPr algn="l">
              <a:defRPr sz="1725" b="0">
                <a:solidFill>
                  <a:srgbClr val="0B2942"/>
                </a:solidFill>
                <a:latin typeface="Meiryo UI"/>
                <a:ea typeface="Meiryo UI"/>
                <a:cs typeface="Meiryo UI"/>
              </a:defRPr>
            </a:lvl6pPr>
            <a:lvl7pPr algn="l">
              <a:defRPr sz="1725" b="0">
                <a:solidFill>
                  <a:srgbClr val="0B2942"/>
                </a:solidFill>
                <a:latin typeface="Meiryo UI"/>
                <a:ea typeface="Meiryo UI"/>
                <a:cs typeface="Meiryo UI"/>
              </a:defRPr>
            </a:lvl7pPr>
            <a:lvl8pPr algn="l">
              <a:defRPr sz="1725" b="0">
                <a:solidFill>
                  <a:srgbClr val="0B2942"/>
                </a:solidFill>
                <a:latin typeface="Meiryo UI"/>
                <a:ea typeface="Meiryo UI"/>
                <a:cs typeface="Meiryo UI"/>
              </a:defRPr>
            </a:lvl8pPr>
            <a:lvl9pPr algn="l">
              <a:defRPr sz="1725" b="0">
                <a:solidFill>
                  <a:srgbClr val="0B2942"/>
                </a:solidFill>
                <a:latin typeface="Meiryo UI"/>
                <a:ea typeface="Meiryo UI"/>
                <a:cs typeface="Meiryo UI"/>
              </a:defRPr>
            </a:lvl9pPr>
          </a:lstStyle>
          <a:p xmlns:a="http://schemas.openxmlformats.org/drawingml/2006/main">
            <a:pPr algn="l">
              <a:defRPr sz="1725" b="0">
                <a:solidFill>
                  <a:srgbClr val="0B2942"/>
                </a:solidFill>
                <a:latin typeface="Meiryo UI"/>
                <a:ea typeface="Meiryo UI"/>
                <a:cs typeface="Meiryo UI"/>
              </a:defRPr>
            </a:pPr>
            <a:r>
              <a:rPr sz="1725" b="0">
                <a:solidFill>
                  <a:srgbClr val="0B2942"/>
                </a:solidFill>
                <a:latin typeface="Meiryo UI"/>
                <a:ea typeface="Meiryo UI"/>
                <a:cs typeface="Meiryo UI"/>
              </a:rPr>
              <a:t>$&lt;report type&gt;,&lt;tag id&gt;,&lt;gateway id&gt;,&lt;rssi&gt;,&lt;raw packet content&gt;,&lt;unix epoch timestamp&gt;\r\n</a:t>
            </a:r>
          </a:p>
        </p:txBody>
      </p:sp>
      <p:graphicFrame>
        <p:nvGraphicFramePr>
          <p:cNvPr id="5" name="データ契約">
            <a:extLst xmlns:a="http://schemas.openxmlformats.org/drawingml/2006/main">
              <a:ext uri="{FF2B5EF4-FFF2-40B4-BE49-F238E27FC236}">
                <a16:creationId xmlns:a16="http://schemas.microsoft.com/office/drawing/2014/main" id="{F4584C6D-3386-425E-852C-8E9BDB25B5F4}"/>
              </a:ext>
            </a:extLst>
          </p:cNvPr>
          <p:cNvGraphicFramePr/>
          <p:nvPr/>
        </p:nvGraphicFramePr>
        <p:xfrm>
          <a:off xmlns:a="http://schemas.openxmlformats.org/drawingml/2006/main" x="666750" y="2800350"/>
          <a:ext xmlns:a="http://schemas.openxmlformats.org/drawingml/2006/main" cx="13906500" cy="4162425"/>
        </p:xfrm>
        <a:graphic xmlns:a="http://schemas.openxmlformats.org/drawingml/2006/main">
          <a:graphicData uri="http://schemas.openxmlformats.org/drawingml/2006/table">
            <a:tbl>
              <a:tblPr firstRow="0" bandRow="0"/>
              <a:tblGrid>
                <a:gridCol w="3143250"/>
                <a:gridCol w="4343400"/>
                <a:gridCol w="6419850"/>
              </a:tblGrid>
              <a:tr h="476250">
                <a:tc>
                  <a:txBody>
                    <a:bodyPr wrap="none" lIns="0" tIns="0" rIns="0" bIns="0">
                      <a:noAutofit/>
                    </a:bodyPr>
                    <a:lstStyle/>
                    <a:p>
                      <a:pPr algn="l"/>
                      <a:r>
                        <a:rPr sz="1650" b="1">
                          <a:solidFill>
                            <a:srgbClr val="FFFFFF"/>
                          </a:solidFill>
                          <a:latin typeface="Meiryo UI"/>
                          <a:ea typeface="Meiryo UI"/>
                          <a:cs typeface="Meiryo UI"/>
                        </a:rPr>
                        <a:t>フィールド</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資料上の意味</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アプリ側の確認事項</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14363">
                <a:tc>
                  <a:txBody>
                    <a:bodyPr wrap="none" lIns="0" tIns="0" rIns="0" bIns="0">
                      <a:noAutofit/>
                    </a:bodyPr>
                    <a:lstStyle/>
                    <a:p>
                      <a:pPr algn="l"/>
                      <a:r>
                        <a:rPr sz="1800" b="1">
                          <a:solidFill>
                            <a:srgbClr val="152D42"/>
                          </a:solidFill>
                          <a:latin typeface="Meiryo UI"/>
                          <a:ea typeface="Meiryo UI"/>
                          <a:cs typeface="Meiryo UI"/>
                        </a:rPr>
                        <a:t>report type</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データ種別を区別する値</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値の一覧、版変更時の互換性</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14363">
                <a:tc>
                  <a:txBody>
                    <a:bodyPr wrap="none" lIns="0" tIns="0" rIns="0" bIns="0">
                      <a:noAutofit/>
                    </a:bodyPr>
                    <a:lstStyle/>
                    <a:p>
                      <a:pPr algn="l"/>
                      <a:r>
                        <a:rPr sz="1800" b="1">
                          <a:solidFill>
                            <a:srgbClr val="152D42"/>
                          </a:solidFill>
                          <a:latin typeface="Meiryo UI"/>
                          <a:ea typeface="Meiryo UI"/>
                          <a:cs typeface="Meiryo UI"/>
                        </a:rPr>
                        <a:t>tag id／gateway id</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センサーのMACまたはID／Gatewayの</a:t>
                      </a:r>
                    </a:p>
                    <a:p>
                      <a:pPr algn="l"/>
                      <a:r>
                        <a:rPr sz="1800" b="0">
                          <a:solidFill>
                            <a:srgbClr val="152D42"/>
                          </a:solidFill>
                          <a:latin typeface="Meiryo UI"/>
                          <a:ea typeface="Meiryo UI"/>
                          <a:cs typeface="Meiryo UI"/>
                        </a:rPr>
                        <a:t>MAC</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台帳IDとの対応、MAC変更、重複受信の識別</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14363">
                <a:tc>
                  <a:txBody>
                    <a:bodyPr wrap="none" lIns="0" tIns="0" rIns="0" bIns="0">
                      <a:noAutofit/>
                    </a:bodyPr>
                    <a:lstStyle/>
                    <a:p>
                      <a:pPr algn="l"/>
                      <a:r>
                        <a:rPr sz="1800" b="1">
                          <a:solidFill>
                            <a:srgbClr val="152D42"/>
                          </a:solidFill>
                          <a:latin typeface="Meiryo UI"/>
                          <a:ea typeface="Meiryo UI"/>
                          <a:cs typeface="Meiryo UI"/>
                        </a:rPr>
                        <a:t>rssi</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受信したBLE信号強度</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単位・欠損値・数値型、電波監視への利用方法</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14363">
                <a:tc>
                  <a:txBody>
                    <a:bodyPr wrap="none" lIns="0" tIns="0" rIns="0" bIns="0">
                      <a:noAutofit/>
                    </a:bodyPr>
                    <a:lstStyle/>
                    <a:p>
                      <a:pPr algn="l"/>
                      <a:r>
                        <a:rPr sz="1800" b="1">
                          <a:solidFill>
                            <a:srgbClr val="152D42"/>
                          </a:solidFill>
                          <a:latin typeface="Meiryo UI"/>
                          <a:ea typeface="Meiryo UI"/>
                          <a:cs typeface="Meiryo UI"/>
                        </a:rPr>
                        <a:t>raw packet content</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受信した生パケットのHEX文字列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Byte順、符号、Scale、単位、センサーごとのデコード</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14363">
                <a:tc>
                  <a:txBody>
                    <a:bodyPr wrap="none" lIns="0" tIns="0" rIns="0" bIns="0">
                      <a:noAutofit/>
                    </a:bodyPr>
                    <a:lstStyle/>
                    <a:p>
                      <a:pPr algn="l"/>
                      <a:r>
                        <a:rPr sz="1800" b="1">
                          <a:solidFill>
                            <a:srgbClr val="152D42"/>
                          </a:solidFill>
                          <a:latin typeface="Meiryo UI"/>
                          <a:ea typeface="Meiryo UI"/>
                          <a:cs typeface="Meiryo UI"/>
                        </a:rPr>
                        <a:t>unix epoch</a:t>
                      </a:r>
                    </a:p>
                    <a:p>
                      <a:pPr algn="l"/>
                      <a:r>
                        <a:rPr sz="1800" b="1">
                          <a:solidFill>
                            <a:srgbClr val="152D42"/>
                          </a:solidFill>
                          <a:latin typeface="Meiryo UI"/>
                          <a:ea typeface="Meiryo UI"/>
                          <a:cs typeface="Meiryo UI"/>
                        </a:rPr>
                        <a:t>timestamp</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タイムスタンプ。秒／ミリ秒を選択</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計測時刻か受信時刻か、NTP未同期時の欠落、時刻品質</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14363">
                <a:tc>
                  <a:txBody>
                    <a:bodyPr wrap="none" lIns="0" tIns="0" rIns="0" bIns="0">
                      <a:noAutofit/>
                    </a:bodyPr>
                    <a:lstStyle/>
                    <a:p>
                      <a:pPr algn="l"/>
                      <a:r>
                        <a:rPr sz="1800" b="1">
                          <a:solidFill>
                            <a:srgbClr val="152D42"/>
                          </a:solidFill>
                          <a:latin typeface="Meiryo UI"/>
                          <a:ea typeface="Meiryo UI"/>
                          <a:cs typeface="Meiryo UI"/>
                        </a:rPr>
                        <a:t>JSON／text/plain</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両形式の送信設定を掲載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正式JSON Schema、改行・文字コード、件数、例外・エラー</a:t>
                      </a:r>
                    </a:p>
                    <a:p>
                      <a:pPr algn="l"/>
                      <a:r>
                        <a:rPr sz="1800" b="0">
                          <a:solidFill>
                            <a:srgbClr val="152D42"/>
                          </a:solidFill>
                          <a:latin typeface="Meiryo UI"/>
                          <a:ea typeface="Meiryo UI"/>
                          <a:cs typeface="Meiryo UI"/>
                        </a:rPr>
                        <a:t>応答</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6" name="note">
            <a:extLst xmlns:a="http://schemas.openxmlformats.org/drawingml/2006/main">
              <a:ext uri="{FF2B5EF4-FFF2-40B4-BE49-F238E27FC236}">
                <a16:creationId xmlns:a16="http://schemas.microsoft.com/office/drawing/2014/main" id="{5F9A2232-4153-4E2D-A0BD-89D8AACD4AF9}"/>
              </a:ext>
            </a:extLst>
          </p:cNvPr>
          <p:cNvSpPr>
            <a:spLocks xmlns:a="http://schemas.openxmlformats.org/drawingml/2006/main" noGrp="1"/>
          </p:cNvSpPr>
          <p:nvPr/>
        </p:nvSpPr>
        <p:spPr>
          <a:xfrm xmlns:a="http://schemas.openxmlformats.org/drawingml/2006/main">
            <a:off x="666750" y="7239000"/>
            <a:ext cx="13906500"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152D42"/>
                </a:solidFill>
                <a:latin typeface="Meiryo UI"/>
                <a:ea typeface="Meiryo UI"/>
                <a:cs typeface="Meiryo UI"/>
              </a:defRPr>
            </a:defPPr>
            <a:lvl1pPr algn="l">
              <a:defRPr sz="1650" b="0">
                <a:solidFill>
                  <a:srgbClr val="152D42"/>
                </a:solidFill>
                <a:latin typeface="Meiryo UI"/>
                <a:ea typeface="Meiryo UI"/>
                <a:cs typeface="Meiryo UI"/>
              </a:defRPr>
            </a:lvl1pPr>
            <a:lvl2pPr algn="l">
              <a:defRPr sz="1650" b="0">
                <a:solidFill>
                  <a:srgbClr val="152D42"/>
                </a:solidFill>
                <a:latin typeface="Meiryo UI"/>
                <a:ea typeface="Meiryo UI"/>
                <a:cs typeface="Meiryo UI"/>
              </a:defRPr>
            </a:lvl2pPr>
            <a:lvl3pPr algn="l">
              <a:defRPr sz="1650" b="0">
                <a:solidFill>
                  <a:srgbClr val="152D42"/>
                </a:solidFill>
                <a:latin typeface="Meiryo UI"/>
                <a:ea typeface="Meiryo UI"/>
                <a:cs typeface="Meiryo UI"/>
              </a:defRPr>
            </a:lvl3pPr>
            <a:lvl4pPr algn="l">
              <a:defRPr sz="1650" b="0">
                <a:solidFill>
                  <a:srgbClr val="152D42"/>
                </a:solidFill>
                <a:latin typeface="Meiryo UI"/>
                <a:ea typeface="Meiryo UI"/>
                <a:cs typeface="Meiryo UI"/>
              </a:defRPr>
            </a:lvl4pPr>
            <a:lvl5pPr algn="l">
              <a:defRPr sz="1650" b="0">
                <a:solidFill>
                  <a:srgbClr val="152D42"/>
                </a:solidFill>
                <a:latin typeface="Meiryo UI"/>
                <a:ea typeface="Meiryo UI"/>
                <a:cs typeface="Meiryo UI"/>
              </a:defRPr>
            </a:lvl5pPr>
            <a:lvl6pPr algn="l">
              <a:defRPr sz="1650" b="0">
                <a:solidFill>
                  <a:srgbClr val="152D42"/>
                </a:solidFill>
                <a:latin typeface="Meiryo UI"/>
                <a:ea typeface="Meiryo UI"/>
                <a:cs typeface="Meiryo UI"/>
              </a:defRPr>
            </a:lvl6pPr>
            <a:lvl7pPr algn="l">
              <a:defRPr sz="1650" b="0">
                <a:solidFill>
                  <a:srgbClr val="152D42"/>
                </a:solidFill>
                <a:latin typeface="Meiryo UI"/>
                <a:ea typeface="Meiryo UI"/>
                <a:cs typeface="Meiryo UI"/>
              </a:defRPr>
            </a:lvl7pPr>
            <a:lvl8pPr algn="l">
              <a:defRPr sz="1650" b="0">
                <a:solidFill>
                  <a:srgbClr val="152D42"/>
                </a:solidFill>
                <a:latin typeface="Meiryo UI"/>
                <a:ea typeface="Meiryo UI"/>
                <a:cs typeface="Meiryo UI"/>
              </a:defRPr>
            </a:lvl8pPr>
            <a:lvl9pPr algn="l">
              <a:defRPr sz="1650" b="0">
                <a:solidFill>
                  <a:srgbClr val="152D42"/>
                </a:solidFill>
                <a:latin typeface="Meiryo UI"/>
                <a:ea typeface="Meiryo UI"/>
                <a:cs typeface="Meiryo UI"/>
              </a:defRPr>
            </a:lvl9pPr>
          </a:lstStyle>
          <a:p xmlns:a="http://schemas.openxmlformats.org/drawingml/2006/main">
            <a:pPr algn="l">
              <a:defRPr sz="1650" b="0">
                <a:solidFill>
                  <a:srgbClr val="152D42"/>
                </a:solidFill>
                <a:latin typeface="Meiryo UI"/>
                <a:ea typeface="Meiryo UI"/>
                <a:cs typeface="Meiryo UI"/>
              </a:defRPr>
            </a:pPr>
            <a:r>
              <a:rPr sz="1650" b="0">
                <a:solidFill>
                  <a:srgbClr val="152D42"/>
                </a:solidFill>
                <a:latin typeface="Meiryo UI"/>
                <a:ea typeface="Meiryo UI"/>
                <a:cs typeface="Meiryo UI"/>
              </a:rPr>
              <a:t>上記は資料上の形式説明です。サンプルの文字列を正式APIとみなさず、出荷FWの仕様書・実受信データで確定します。</a:t>
            </a:r>
          </a:p>
        </p:txBody>
      </p:sp>
      <p:sp>
        <p:nvSpPr>
          <p:cNvPr id="7" name="footer-rule">
            <a:extLst xmlns:a="http://schemas.openxmlformats.org/drawingml/2006/main">
              <a:ext uri="{FF2B5EF4-FFF2-40B4-BE49-F238E27FC236}">
                <a16:creationId xmlns:a16="http://schemas.microsoft.com/office/drawing/2014/main" id="{409D8793-4334-4902-808E-E50CA1CE6DB4}"/>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8" name="source">
            <a:extLst xmlns:a="http://schemas.openxmlformats.org/drawingml/2006/main">
              <a:ext uri="{FF2B5EF4-FFF2-40B4-BE49-F238E27FC236}">
                <a16:creationId xmlns:a16="http://schemas.microsoft.com/office/drawing/2014/main" id="{5D5A289D-EF96-46DD-A8E9-637E381AAF9D}"/>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M p.11,18、S s.26–27,37–40,45–46</a:t>
            </a:r>
          </a:p>
        </p:txBody>
      </p:sp>
      <p:sp>
        <p:nvSpPr>
          <p:cNvPr id="9" name="page">
            <a:extLst xmlns:a="http://schemas.openxmlformats.org/drawingml/2006/main">
              <a:ext uri="{FF2B5EF4-FFF2-40B4-BE49-F238E27FC236}">
                <a16:creationId xmlns:a16="http://schemas.microsoft.com/office/drawing/2014/main" id="{5D4B834F-4DFA-4468-898B-07B6894E330F}"/>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11 / 25</a:t>
            </a:r>
          </a:p>
        </p:txBody>
      </p:sp>
    </p:spTree>
    <p:extLst>
      <p:ext uri="{BB962C8B-B14F-4D97-AF65-F5344CB8AC3E}">
        <p14:creationId xmlns:p14="http://schemas.microsoft.com/office/powerpoint/2010/main" val="111202347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5D02560D-D611-4645-B69F-4B2A6A4F7B25}"/>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送信制御・データ保持・時刻</a:t>
            </a:r>
          </a:p>
        </p:txBody>
      </p:sp>
      <p:sp>
        <p:nvSpPr>
          <p:cNvPr id="2" name="subtitle">
            <a:extLst xmlns:a="http://schemas.openxmlformats.org/drawingml/2006/main">
              <a:ext uri="{FF2B5EF4-FFF2-40B4-BE49-F238E27FC236}">
                <a16:creationId xmlns:a16="http://schemas.microsoft.com/office/drawing/2014/main" id="{56C9F445-1F8C-46B1-B871-9347C452A688}"/>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最新値の集約、送信待ちキャッシュ、通信断時の履歴保存は別機能です</a:t>
            </a:r>
          </a:p>
        </p:txBody>
      </p:sp>
      <p:graphicFrame>
        <p:nvGraphicFramePr>
          <p:cNvPr id="3" name="仕様・機能一覧">
            <a:extLst xmlns:a="http://schemas.openxmlformats.org/drawingml/2006/main">
              <a:ext uri="{FF2B5EF4-FFF2-40B4-BE49-F238E27FC236}">
                <a16:creationId xmlns:a16="http://schemas.microsoft.com/office/drawing/2014/main" id="{A06A353A-671A-4E6F-AD44-16BB6811D041}"/>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送信間隔</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Request Intervalは秒単位、0は受信後即時送信</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設定上限・ジッタ・同時センサー数に対する実挙動を確認 [M</a:t>
                      </a:r>
                    </a:p>
                    <a:p>
                      <a:pPr algn="l"/>
                      <a:r>
                        <a:rPr sz="1575" b="0">
                          <a:solidFill>
                            <a:srgbClr val="152D42"/>
                          </a:solidFill>
                          <a:latin typeface="Meiryo UI"/>
                          <a:ea typeface="Meiryo UI"/>
                          <a:cs typeface="Meiryo UI"/>
                        </a:rPr>
                        <a:t>p.11]</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最新値への集約</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Message Throttlingは各タグの区間内の最新1件</a:t>
                      </a:r>
                    </a:p>
                    <a:p>
                      <a:pPr algn="l"/>
                      <a:r>
                        <a:rPr sz="1575" b="0">
                          <a:solidFill>
                            <a:srgbClr val="152D42"/>
                          </a:solidFill>
                          <a:latin typeface="Meiryo UI"/>
                          <a:ea typeface="Meiryo UI"/>
                          <a:cs typeface="Meiryo UI"/>
                        </a:rPr>
                        <a:t>を保持</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全履歴や途中の温度逸脱を残す用途では欠落リスクを評価</a:t>
                      </a:r>
                    </a:p>
                    <a:p>
                      <a:pPr algn="l"/>
                      <a:r>
                        <a:rPr sz="1575" b="0">
                          <a:solidFill>
                            <a:srgbClr val="152D42"/>
                          </a:solidFill>
                          <a:latin typeface="Meiryo UI"/>
                          <a:ea typeface="Meiryo UI"/>
                          <a:cs typeface="Meiryo UI"/>
                        </a:rPr>
                        <a:t>[M p.11,S s.2]</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通常キャッシュ満杯時</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即時送信／新着データ破棄を選択</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回線断中の保持、電源断保持、保存容量を保証する説明</a:t>
                      </a:r>
                    </a:p>
                    <a:p>
                      <a:pPr algn="l"/>
                      <a:r>
                        <a:rPr sz="1575" b="0">
                          <a:solidFill>
                            <a:srgbClr val="152D42"/>
                          </a:solidFill>
                          <a:latin typeface="Meiryo UI"/>
                          <a:ea typeface="Meiryo UI"/>
                          <a:cs typeface="Meiryo UI"/>
                        </a:rPr>
                        <a:t>ではありません [M p.11]</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通信断時の保存・再送</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一時保持し、一定間隔でリトライする機能を追加要求</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追加要求</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不揮発性、保持量、再送順序・回数、重複排除を確認 [S</a:t>
                      </a:r>
                    </a:p>
                    <a:p>
                      <a:pPr algn="l"/>
                      <a:r>
                        <a:rPr sz="1575" b="0">
                          <a:solidFill>
                            <a:srgbClr val="152D42"/>
                          </a:solidFill>
                          <a:latin typeface="Meiryo UI"/>
                          <a:ea typeface="Meiryo UI"/>
                          <a:cs typeface="Meiryo UI"/>
                        </a:rPr>
                        <a:t>s.7,9]</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NTP／手動時刻同期</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NTP Client、Time Zone、PC時刻同期</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既定同期480分。時刻ずれ・NTP再到達・RTC連携を確認</a:t>
                      </a:r>
                    </a:p>
                    <a:p>
                      <a:pPr algn="l"/>
                      <a:r>
                        <a:rPr sz="1575" b="0">
                          <a:solidFill>
                            <a:srgbClr val="152D42"/>
                          </a:solidFill>
                          <a:latin typeface="Meiryo UI"/>
                          <a:ea typeface="Meiryo UI"/>
                          <a:cs typeface="Meiryo UI"/>
                        </a:rPr>
                        <a:t>[M p.6]</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BLEタイムスタンプ</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秒／ミリ秒を選択。NTP無効・到達不可では付与しな</a:t>
                      </a:r>
                    </a:p>
                    <a:p>
                      <a:pPr algn="l"/>
                      <a:r>
                        <a:rPr sz="1575" b="0">
                          <a:solidFill>
                            <a:srgbClr val="152D42"/>
                          </a:solidFill>
                          <a:latin typeface="Meiryo UI"/>
                          <a:ea typeface="Meiryo UI"/>
                          <a:cs typeface="Meiryo UI"/>
                        </a:rPr>
                        <a:t>い</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条件付</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回線断時・再起動時の時刻品質と履歴の復元方法を設計</a:t>
                      </a:r>
                    </a:p>
                    <a:p>
                      <a:pPr algn="l"/>
                      <a:r>
                        <a:rPr sz="1575" b="0">
                          <a:solidFill>
                            <a:srgbClr val="152D42"/>
                          </a:solidFill>
                          <a:latin typeface="Meiryo UI"/>
                          <a:ea typeface="Meiryo UI"/>
                          <a:cs typeface="Meiryo UI"/>
                        </a:rPr>
                        <a:t>[M p.11]</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NTPサーバー</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同一ネットワークの端末へ時刻提供する機能を追加要</a:t>
                      </a:r>
                    </a:p>
                    <a:p>
                      <a:pPr algn="l"/>
                      <a:r>
                        <a:rPr sz="1575" b="0">
                          <a:solidFill>
                            <a:srgbClr val="152D42"/>
                          </a:solidFill>
                          <a:latin typeface="Meiryo UI"/>
                          <a:ea typeface="Meiryo UI"/>
                          <a:cs typeface="Meiryo UI"/>
                        </a:rPr>
                        <a:t>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追加要求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現行実装と、上位NTP未同期時の提供時刻を確認 [S s.7,</a:t>
                      </a:r>
                    </a:p>
                    <a:p>
                      <a:pPr algn="l"/>
                      <a:r>
                        <a:rPr sz="1575" b="0">
                          <a:solidFill>
                            <a:srgbClr val="152D42"/>
                          </a:solidFill>
                          <a:latin typeface="Meiryo UI"/>
                          <a:ea typeface="Meiryo UI"/>
                          <a:cs typeface="Meiryo UI"/>
                        </a:rPr>
                        <a:t>12]</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変化時送信／警報</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値の変化時送信は検討項目。しきい値警報は未記</a:t>
                      </a:r>
                    </a:p>
                    <a:p>
                      <a:pPr algn="l"/>
                      <a:r>
                        <a:rPr sz="1575" b="0">
                          <a:solidFill>
                            <a:srgbClr val="152D42"/>
                          </a:solidFill>
                          <a:latin typeface="Meiryo UI"/>
                          <a:ea typeface="Meiryo UI"/>
                          <a:cs typeface="Meiryo UI"/>
                        </a:rPr>
                        <a:t>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通知条件、ヒステリシス、継続時間、ネット断時の動作を別途</a:t>
                      </a:r>
                    </a:p>
                    <a:p>
                      <a:pPr algn="l"/>
                      <a:r>
                        <a:rPr sz="1575" b="0">
                          <a:solidFill>
                            <a:srgbClr val="152D42"/>
                          </a:solidFill>
                          <a:latin typeface="Meiryo UI"/>
                          <a:ea typeface="Meiryo UI"/>
                          <a:cs typeface="Meiryo UI"/>
                        </a:rPr>
                        <a:t>設計 [S s.7]</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4E282796-F506-4274-9658-408FB749E3C3}"/>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eMMC 16GBから記録可能日数は算出できません。保存方式・利用可能領域・1レコード当たりサイズの確定が必要です。</a:t>
            </a:r>
          </a:p>
        </p:txBody>
      </p:sp>
      <p:sp>
        <p:nvSpPr>
          <p:cNvPr id="5" name="footer-rule">
            <a:extLst xmlns:a="http://schemas.openxmlformats.org/drawingml/2006/main">
              <a:ext uri="{FF2B5EF4-FFF2-40B4-BE49-F238E27FC236}">
                <a16:creationId xmlns:a16="http://schemas.microsoft.com/office/drawing/2014/main" id="{EE81AC3B-13EF-406F-AE44-F558053F7589}"/>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9B8A36EA-6A82-44E6-B927-969CCC83A7E2}"/>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M p.6,11、S s.2,7,9,12,26</a:t>
            </a:r>
          </a:p>
        </p:txBody>
      </p:sp>
      <p:sp>
        <p:nvSpPr>
          <p:cNvPr id="7" name="page">
            <a:extLst xmlns:a="http://schemas.openxmlformats.org/drawingml/2006/main">
              <a:ext uri="{FF2B5EF4-FFF2-40B4-BE49-F238E27FC236}">
                <a16:creationId xmlns:a16="http://schemas.microsoft.com/office/drawing/2014/main" id="{CAC22866-2624-436F-8A64-FAF18B1F6D7E}"/>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12 / 25</a:t>
            </a:r>
          </a:p>
        </p:txBody>
      </p:sp>
    </p:spTree>
    <p:extLst>
      <p:ext uri="{BB962C8B-B14F-4D97-AF65-F5344CB8AC3E}">
        <p14:creationId xmlns:p14="http://schemas.microsoft.com/office/powerpoint/2010/main" val="133139355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slide-title">
            <a:extLst xmlns:a="http://schemas.openxmlformats.org/drawingml/2006/main">
              <a:ext uri="{FF2B5EF4-FFF2-40B4-BE49-F238E27FC236}">
                <a16:creationId xmlns:a16="http://schemas.microsoft.com/office/drawing/2014/main" id="{CB924836-67BA-4038-AD06-D0285203FFB2}"/>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温度履歴を残すための設計条件</a:t>
            </a:r>
          </a:p>
        </p:txBody>
      </p:sp>
      <p:sp>
        <p:nvSpPr>
          <p:cNvPr id="2" name="subtitle">
            <a:extLst xmlns:a="http://schemas.openxmlformats.org/drawingml/2006/main">
              <a:ext uri="{FF2B5EF4-FFF2-40B4-BE49-F238E27FC236}">
                <a16:creationId xmlns:a16="http://schemas.microsoft.com/office/drawing/2014/main" id="{A17B3940-88E1-4A6B-9C34-6B7B9FFD0136}"/>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説明用の仮例。Gatewayの測定結果・保証仕様ではありません</a:t>
            </a:r>
          </a:p>
        </p:txBody>
      </p:sp>
      <p:graphicFrame>
        <p:nvGraphicFramePr>
          <p:cNvPr id="3" name="最新値集約の例">
            <a:extLst xmlns:a="http://schemas.openxmlformats.org/drawingml/2006/main">
              <a:ext uri="{FF2B5EF4-FFF2-40B4-BE49-F238E27FC236}">
                <a16:creationId xmlns:a16="http://schemas.microsoft.com/office/drawing/2014/main" id="{26732750-2E47-4E1A-8927-9755C534051E}"/>
              </a:ext>
            </a:extLst>
          </p:cNvPr>
          <p:cNvGraphicFramePr/>
          <p:nvPr/>
        </p:nvGraphicFramePr>
        <p:xfrm>
          <a:off xmlns:a="http://schemas.openxmlformats.org/drawingml/2006/main" x="666750" y="1790700"/>
          <a:ext xmlns:a="http://schemas.openxmlformats.org/drawingml/2006/main" cx="6191250" cy="2857500"/>
        </p:xfrm>
        <a:graphic xmlns:a="http://schemas.openxmlformats.org/drawingml/2006/main">
          <a:graphicData uri="http://schemas.openxmlformats.org/drawingml/2006/table">
            <a:tbl>
              <a:tblPr firstRow="0" bandRow="0"/>
              <a:tblGrid>
                <a:gridCol w="1666875"/>
                <a:gridCol w="2095500"/>
                <a:gridCol w="2428875"/>
              </a:tblGrid>
              <a:tr h="476250">
                <a:tc>
                  <a:txBody>
                    <a:bodyPr wrap="none" lIns="0" tIns="0" rIns="0" bIns="0">
                      <a:noAutofit/>
                    </a:bodyPr>
                    <a:lstStyle/>
                    <a:p>
                      <a:pPr algn="l"/>
                      <a:r>
                        <a:rPr sz="1650" b="1">
                          <a:solidFill>
                            <a:srgbClr val="FFFFFF"/>
                          </a:solidFill>
                          <a:latin typeface="Meiryo UI"/>
                          <a:ea typeface="Meiryo UI"/>
                          <a:cs typeface="Meiryo UI"/>
                        </a:rPr>
                        <a:t>計測時刻</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センサー値（仮）</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必要な記録</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793750">
                <a:tc>
                  <a:txBody>
                    <a:bodyPr wrap="none" lIns="0" tIns="0" rIns="0" bIns="0">
                      <a:noAutofit/>
                    </a:bodyPr>
                    <a:lstStyle/>
                    <a:p>
                      <a:pPr algn="l"/>
                      <a:r>
                        <a:rPr sz="1950" b="1">
                          <a:solidFill>
                            <a:srgbClr val="152D42"/>
                          </a:solidFill>
                          <a:latin typeface="Meiryo UI"/>
                          <a:ea typeface="Meiryo UI"/>
                          <a:cs typeface="Meiryo UI"/>
                        </a:rPr>
                        <a:t>10:00:00</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950" b="0">
                          <a:solidFill>
                            <a:srgbClr val="152D42"/>
                          </a:solidFill>
                          <a:latin typeface="Meiryo UI"/>
                          <a:ea typeface="Meiryo UI"/>
                          <a:cs typeface="Meiryo UI"/>
                        </a:rPr>
                        <a:t>4℃</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950" b="0">
                          <a:solidFill>
                            <a:srgbClr val="152D42"/>
                          </a:solidFill>
                          <a:latin typeface="Meiryo UI"/>
                          <a:ea typeface="Meiryo UI"/>
                          <a:cs typeface="Meiryo UI"/>
                        </a:rPr>
                        <a:t>通常値</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793750">
                <a:tc>
                  <a:txBody>
                    <a:bodyPr wrap="none" lIns="0" tIns="0" rIns="0" bIns="0">
                      <a:noAutofit/>
                    </a:bodyPr>
                    <a:lstStyle/>
                    <a:p>
                      <a:pPr algn="l"/>
                      <a:r>
                        <a:rPr sz="1950" b="1">
                          <a:solidFill>
                            <a:srgbClr val="152D42"/>
                          </a:solidFill>
                          <a:latin typeface="Meiryo UI"/>
                          <a:ea typeface="Meiryo UI"/>
                          <a:cs typeface="Meiryo UI"/>
                        </a:rPr>
                        <a:t>10:00:20</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950" b="0">
                          <a:solidFill>
                            <a:srgbClr val="152D42"/>
                          </a:solidFill>
                          <a:latin typeface="Meiryo UI"/>
                          <a:ea typeface="Meiryo UI"/>
                          <a:cs typeface="Meiryo UI"/>
                        </a:rPr>
                        <a:t>9℃</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950" b="0">
                          <a:solidFill>
                            <a:srgbClr val="152D42"/>
                          </a:solidFill>
                          <a:latin typeface="Meiryo UI"/>
                          <a:ea typeface="Meiryo UI"/>
                          <a:cs typeface="Meiryo UI"/>
                        </a:rPr>
                        <a:t>上限8℃（仮）を</a:t>
                      </a:r>
                    </a:p>
                    <a:p>
                      <a:pPr algn="l"/>
                      <a:r>
                        <a:rPr sz="1950" b="0">
                          <a:solidFill>
                            <a:srgbClr val="152D42"/>
                          </a:solidFill>
                          <a:latin typeface="Meiryo UI"/>
                          <a:ea typeface="Meiryo UI"/>
                          <a:cs typeface="Meiryo UI"/>
                        </a:rPr>
                        <a:t>超えた記録</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793750">
                <a:tc>
                  <a:txBody>
                    <a:bodyPr wrap="none" lIns="0" tIns="0" rIns="0" bIns="0">
                      <a:noAutofit/>
                    </a:bodyPr>
                    <a:lstStyle/>
                    <a:p>
                      <a:pPr algn="l"/>
                      <a:r>
                        <a:rPr sz="1950" b="1">
                          <a:solidFill>
                            <a:srgbClr val="152D42"/>
                          </a:solidFill>
                          <a:latin typeface="Meiryo UI"/>
                          <a:ea typeface="Meiryo UI"/>
                          <a:cs typeface="Meiryo UI"/>
                        </a:rPr>
                        <a:t>10:00:50</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950" b="0">
                          <a:solidFill>
                            <a:srgbClr val="152D42"/>
                          </a:solidFill>
                          <a:latin typeface="Meiryo UI"/>
                          <a:ea typeface="Meiryo UI"/>
                          <a:cs typeface="Meiryo UI"/>
                        </a:rPr>
                        <a:t>4℃</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950" b="0">
                          <a:solidFill>
                            <a:srgbClr val="152D42"/>
                          </a:solidFill>
                          <a:latin typeface="Meiryo UI"/>
                          <a:ea typeface="Meiryo UI"/>
                          <a:cs typeface="Meiryo UI"/>
                        </a:rPr>
                        <a:t>通常値へ復帰</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bl>
          </a:graphicData>
        </a:graphic>
      </p:graphicFrame>
      <p:sp>
        <p:nvSpPr>
          <p:cNvPr id="4" name="history-emphasis">
            <a:extLst xmlns:a="http://schemas.openxmlformats.org/drawingml/2006/main">
              <a:ext uri="{FF2B5EF4-FFF2-40B4-BE49-F238E27FC236}">
                <a16:creationId xmlns:a16="http://schemas.microsoft.com/office/drawing/2014/main" id="{048A13DC-03C6-495F-BC90-3039854A83F7}"/>
              </a:ext>
            </a:extLst>
          </p:cNvPr>
          <p:cNvSpPr>
            <a:spLocks xmlns:a="http://schemas.openxmlformats.org/drawingml/2006/main" noGrp="1"/>
          </p:cNvSpPr>
          <p:nvPr/>
        </p:nvSpPr>
        <p:spPr>
          <a:xfrm xmlns:a="http://schemas.openxmlformats.org/drawingml/2006/main">
            <a:off x="666750" y="4981575"/>
            <a:ext cx="6191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87F91"/>
                </a:solidFill>
                <a:latin typeface="Meiryo UI"/>
                <a:ea typeface="Meiryo UI"/>
                <a:cs typeface="Meiryo UI"/>
              </a:defRPr>
            </a:defPPr>
            <a:lvl1pPr algn="l">
              <a:defRPr sz="3300" b="1">
                <a:solidFill>
                  <a:srgbClr val="087F91"/>
                </a:solidFill>
                <a:latin typeface="Meiryo UI"/>
                <a:ea typeface="Meiryo UI"/>
                <a:cs typeface="Meiryo UI"/>
              </a:defRPr>
            </a:lvl1pPr>
            <a:lvl2pPr algn="l">
              <a:defRPr sz="3300" b="1">
                <a:solidFill>
                  <a:srgbClr val="087F91"/>
                </a:solidFill>
                <a:latin typeface="Meiryo UI"/>
                <a:ea typeface="Meiryo UI"/>
                <a:cs typeface="Meiryo UI"/>
              </a:defRPr>
            </a:lvl2pPr>
            <a:lvl3pPr algn="l">
              <a:defRPr sz="3300" b="1">
                <a:solidFill>
                  <a:srgbClr val="087F91"/>
                </a:solidFill>
                <a:latin typeface="Meiryo UI"/>
                <a:ea typeface="Meiryo UI"/>
                <a:cs typeface="Meiryo UI"/>
              </a:defRPr>
            </a:lvl3pPr>
            <a:lvl4pPr algn="l">
              <a:defRPr sz="3300" b="1">
                <a:solidFill>
                  <a:srgbClr val="087F91"/>
                </a:solidFill>
                <a:latin typeface="Meiryo UI"/>
                <a:ea typeface="Meiryo UI"/>
                <a:cs typeface="Meiryo UI"/>
              </a:defRPr>
            </a:lvl4pPr>
            <a:lvl5pPr algn="l">
              <a:defRPr sz="3300" b="1">
                <a:solidFill>
                  <a:srgbClr val="087F91"/>
                </a:solidFill>
                <a:latin typeface="Meiryo UI"/>
                <a:ea typeface="Meiryo UI"/>
                <a:cs typeface="Meiryo UI"/>
              </a:defRPr>
            </a:lvl5pPr>
            <a:lvl6pPr algn="l">
              <a:defRPr sz="3300" b="1">
                <a:solidFill>
                  <a:srgbClr val="087F91"/>
                </a:solidFill>
                <a:latin typeface="Meiryo UI"/>
                <a:ea typeface="Meiryo UI"/>
                <a:cs typeface="Meiryo UI"/>
              </a:defRPr>
            </a:lvl6pPr>
            <a:lvl7pPr algn="l">
              <a:defRPr sz="3300" b="1">
                <a:solidFill>
                  <a:srgbClr val="087F91"/>
                </a:solidFill>
                <a:latin typeface="Meiryo UI"/>
                <a:ea typeface="Meiryo UI"/>
                <a:cs typeface="Meiryo UI"/>
              </a:defRPr>
            </a:lvl7pPr>
            <a:lvl8pPr algn="l">
              <a:defRPr sz="3300" b="1">
                <a:solidFill>
                  <a:srgbClr val="087F91"/>
                </a:solidFill>
                <a:latin typeface="Meiryo UI"/>
                <a:ea typeface="Meiryo UI"/>
                <a:cs typeface="Meiryo UI"/>
              </a:defRPr>
            </a:lvl8pPr>
            <a:lvl9pPr algn="l">
              <a:defRPr sz="3300" b="1">
                <a:solidFill>
                  <a:srgbClr val="087F91"/>
                </a:solidFill>
                <a:latin typeface="Meiryo UI"/>
                <a:ea typeface="Meiryo UI"/>
                <a:cs typeface="Meiryo UI"/>
              </a:defRPr>
            </a:lvl9pPr>
          </a:lstStyle>
          <a:p xmlns:a="http://schemas.openxmlformats.org/drawingml/2006/main">
            <a:pPr algn="l">
              <a:defRPr sz="3300" b="1">
                <a:solidFill>
                  <a:srgbClr val="087F91"/>
                </a:solidFill>
                <a:latin typeface="Meiryo UI"/>
                <a:ea typeface="Meiryo UI"/>
                <a:cs typeface="Meiryo UI"/>
              </a:defRPr>
            </a:pPr>
            <a:r>
              <a:rPr sz="3300" b="1">
                <a:solidFill>
                  <a:srgbClr val="087F91"/>
                </a:solidFill>
                <a:latin typeface="Meiryo UI"/>
                <a:ea typeface="Meiryo UI"/>
                <a:cs typeface="Meiryo UI"/>
              </a:rPr>
              <a:t>4℃ → 9℃ → 4℃</a:t>
            </a:r>
          </a:p>
        </p:txBody>
      </p:sp>
      <p:sp>
        <p:nvSpPr>
          <p:cNvPr id="5" name="history-emphasis-note">
            <a:extLst xmlns:a="http://schemas.openxmlformats.org/drawingml/2006/main">
              <a:ext uri="{FF2B5EF4-FFF2-40B4-BE49-F238E27FC236}">
                <a16:creationId xmlns:a16="http://schemas.microsoft.com/office/drawing/2014/main" id="{62400100-9DC2-491D-91C0-92FF07199196}"/>
              </a:ext>
            </a:extLst>
          </p:cNvPr>
          <p:cNvSpPr>
            <a:spLocks xmlns:a="http://schemas.openxmlformats.org/drawingml/2006/main" noGrp="1"/>
          </p:cNvSpPr>
          <p:nvPr/>
        </p:nvSpPr>
        <p:spPr>
          <a:xfrm xmlns:a="http://schemas.openxmlformats.org/drawingml/2006/main">
            <a:off x="666750" y="5743575"/>
            <a:ext cx="6191250" cy="9429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0B2942"/>
                </a:solidFill>
                <a:latin typeface="Meiryo UI"/>
                <a:ea typeface="Meiryo UI"/>
                <a:cs typeface="Meiryo UI"/>
              </a:defRPr>
            </a:defPPr>
            <a:lvl1pPr algn="l">
              <a:defRPr sz="2175" b="1">
                <a:solidFill>
                  <a:srgbClr val="0B2942"/>
                </a:solidFill>
                <a:latin typeface="Meiryo UI"/>
                <a:ea typeface="Meiryo UI"/>
                <a:cs typeface="Meiryo UI"/>
              </a:defRPr>
            </a:lvl1pPr>
            <a:lvl2pPr algn="l">
              <a:defRPr sz="2175" b="1">
                <a:solidFill>
                  <a:srgbClr val="0B2942"/>
                </a:solidFill>
                <a:latin typeface="Meiryo UI"/>
                <a:ea typeface="Meiryo UI"/>
                <a:cs typeface="Meiryo UI"/>
              </a:defRPr>
            </a:lvl2pPr>
            <a:lvl3pPr algn="l">
              <a:defRPr sz="2175" b="1">
                <a:solidFill>
                  <a:srgbClr val="0B2942"/>
                </a:solidFill>
                <a:latin typeface="Meiryo UI"/>
                <a:ea typeface="Meiryo UI"/>
                <a:cs typeface="Meiryo UI"/>
              </a:defRPr>
            </a:lvl3pPr>
            <a:lvl4pPr algn="l">
              <a:defRPr sz="2175" b="1">
                <a:solidFill>
                  <a:srgbClr val="0B2942"/>
                </a:solidFill>
                <a:latin typeface="Meiryo UI"/>
                <a:ea typeface="Meiryo UI"/>
                <a:cs typeface="Meiryo UI"/>
              </a:defRPr>
            </a:lvl4pPr>
            <a:lvl5pPr algn="l">
              <a:defRPr sz="2175" b="1">
                <a:solidFill>
                  <a:srgbClr val="0B2942"/>
                </a:solidFill>
                <a:latin typeface="Meiryo UI"/>
                <a:ea typeface="Meiryo UI"/>
                <a:cs typeface="Meiryo UI"/>
              </a:defRPr>
            </a:lvl5pPr>
            <a:lvl6pPr algn="l">
              <a:defRPr sz="2175" b="1">
                <a:solidFill>
                  <a:srgbClr val="0B2942"/>
                </a:solidFill>
                <a:latin typeface="Meiryo UI"/>
                <a:ea typeface="Meiryo UI"/>
                <a:cs typeface="Meiryo UI"/>
              </a:defRPr>
            </a:lvl6pPr>
            <a:lvl7pPr algn="l">
              <a:defRPr sz="2175" b="1">
                <a:solidFill>
                  <a:srgbClr val="0B2942"/>
                </a:solidFill>
                <a:latin typeface="Meiryo UI"/>
                <a:ea typeface="Meiryo UI"/>
                <a:cs typeface="Meiryo UI"/>
              </a:defRPr>
            </a:lvl7pPr>
            <a:lvl8pPr algn="l">
              <a:defRPr sz="2175" b="1">
                <a:solidFill>
                  <a:srgbClr val="0B2942"/>
                </a:solidFill>
                <a:latin typeface="Meiryo UI"/>
                <a:ea typeface="Meiryo UI"/>
                <a:cs typeface="Meiryo UI"/>
              </a:defRPr>
            </a:lvl8pPr>
            <a:lvl9pPr algn="l">
              <a:defRPr sz="2175" b="1">
                <a:solidFill>
                  <a:srgbClr val="0B2942"/>
                </a:solidFill>
                <a:latin typeface="Meiryo UI"/>
                <a:ea typeface="Meiryo UI"/>
                <a:cs typeface="Meiryo UI"/>
              </a:defRPr>
            </a:lvl9pPr>
          </a:lstStyle>
          <a:p xmlns:a="http://schemas.openxmlformats.org/drawingml/2006/main">
            <a:pPr algn="l">
              <a:defRPr sz="2175" b="1">
                <a:solidFill>
                  <a:srgbClr val="0B2942"/>
                </a:solidFill>
                <a:latin typeface="Meiryo UI"/>
                <a:ea typeface="Meiryo UI"/>
                <a:cs typeface="Meiryo UI"/>
              </a:defRPr>
            </a:pPr>
            <a:r>
              <a:rPr sz="2175" b="1">
                <a:solidFill>
                  <a:srgbClr val="0B2942"/>
                </a:solidFill>
                <a:latin typeface="Meiryo UI"/>
                <a:ea typeface="Meiryo UI"/>
                <a:cs typeface="Meiryo UI"/>
              </a:rPr>
              <a:t>最後の1件だけでは、</a:t>
            </a:r>
          </a:p>
          <a:p xmlns:a="http://schemas.openxmlformats.org/drawingml/2006/main">
            <a:pPr algn="l">
              <a:defRPr sz="2175" b="1">
                <a:solidFill>
                  <a:srgbClr val="0B2942"/>
                </a:solidFill>
                <a:latin typeface="Meiryo UI"/>
                <a:ea typeface="Meiryo UI"/>
                <a:cs typeface="Meiryo UI"/>
              </a:defRPr>
            </a:pPr>
            <a:r>
              <a:rPr sz="2175" b="1">
                <a:solidFill>
                  <a:srgbClr val="0B2942"/>
                </a:solidFill>
                <a:latin typeface="Meiryo UI"/>
                <a:ea typeface="Meiryo UI"/>
                <a:cs typeface="Meiryo UI"/>
              </a:rPr>
              <a:t>途中の上限超過が残りません</a:t>
            </a:r>
          </a:p>
        </p:txBody>
      </p:sp>
      <p:sp>
        <p:nvSpPr>
          <p:cNvPr id="6" name="history-head-0">
            <a:extLst xmlns:a="http://schemas.openxmlformats.org/drawingml/2006/main">
              <a:ext uri="{FF2B5EF4-FFF2-40B4-BE49-F238E27FC236}">
                <a16:creationId xmlns:a16="http://schemas.microsoft.com/office/drawing/2014/main" id="{0FC8959D-34F1-4039-A840-08C673D1D335}"/>
              </a:ext>
            </a:extLst>
          </p:cNvPr>
          <p:cNvSpPr>
            <a:spLocks xmlns:a="http://schemas.openxmlformats.org/drawingml/2006/main" noGrp="1"/>
          </p:cNvSpPr>
          <p:nvPr/>
        </p:nvSpPr>
        <p:spPr>
          <a:xfrm xmlns:a="http://schemas.openxmlformats.org/drawingml/2006/main">
            <a:off x="7381875" y="1809750"/>
            <a:ext cx="71913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0B2942"/>
                </a:solidFill>
                <a:latin typeface="Meiryo UI"/>
                <a:ea typeface="Meiryo UI"/>
                <a:cs typeface="Meiryo UI"/>
              </a:defRPr>
            </a:defPPr>
            <a:lvl1pPr algn="l">
              <a:defRPr sz="2100" b="1">
                <a:solidFill>
                  <a:srgbClr val="0B2942"/>
                </a:solidFill>
                <a:latin typeface="Meiryo UI"/>
                <a:ea typeface="Meiryo UI"/>
                <a:cs typeface="Meiryo UI"/>
              </a:defRPr>
            </a:lvl1pPr>
            <a:lvl2pPr algn="l">
              <a:defRPr sz="2100" b="1">
                <a:solidFill>
                  <a:srgbClr val="0B2942"/>
                </a:solidFill>
                <a:latin typeface="Meiryo UI"/>
                <a:ea typeface="Meiryo UI"/>
                <a:cs typeface="Meiryo UI"/>
              </a:defRPr>
            </a:lvl2pPr>
            <a:lvl3pPr algn="l">
              <a:defRPr sz="2100" b="1">
                <a:solidFill>
                  <a:srgbClr val="0B2942"/>
                </a:solidFill>
                <a:latin typeface="Meiryo UI"/>
                <a:ea typeface="Meiryo UI"/>
                <a:cs typeface="Meiryo UI"/>
              </a:defRPr>
            </a:lvl3pPr>
            <a:lvl4pPr algn="l">
              <a:defRPr sz="2100" b="1">
                <a:solidFill>
                  <a:srgbClr val="0B2942"/>
                </a:solidFill>
                <a:latin typeface="Meiryo UI"/>
                <a:ea typeface="Meiryo UI"/>
                <a:cs typeface="Meiryo UI"/>
              </a:defRPr>
            </a:lvl4pPr>
            <a:lvl5pPr algn="l">
              <a:defRPr sz="2100" b="1">
                <a:solidFill>
                  <a:srgbClr val="0B2942"/>
                </a:solidFill>
                <a:latin typeface="Meiryo UI"/>
                <a:ea typeface="Meiryo UI"/>
                <a:cs typeface="Meiryo UI"/>
              </a:defRPr>
            </a:lvl5pPr>
            <a:lvl6pPr algn="l">
              <a:defRPr sz="2100" b="1">
                <a:solidFill>
                  <a:srgbClr val="0B2942"/>
                </a:solidFill>
                <a:latin typeface="Meiryo UI"/>
                <a:ea typeface="Meiryo UI"/>
                <a:cs typeface="Meiryo UI"/>
              </a:defRPr>
            </a:lvl6pPr>
            <a:lvl7pPr algn="l">
              <a:defRPr sz="2100" b="1">
                <a:solidFill>
                  <a:srgbClr val="0B2942"/>
                </a:solidFill>
                <a:latin typeface="Meiryo UI"/>
                <a:ea typeface="Meiryo UI"/>
                <a:cs typeface="Meiryo UI"/>
              </a:defRPr>
            </a:lvl7pPr>
            <a:lvl8pPr algn="l">
              <a:defRPr sz="2100" b="1">
                <a:solidFill>
                  <a:srgbClr val="0B2942"/>
                </a:solidFill>
                <a:latin typeface="Meiryo UI"/>
                <a:ea typeface="Meiryo UI"/>
                <a:cs typeface="Meiryo UI"/>
              </a:defRPr>
            </a:lvl8pPr>
            <a:lvl9pPr algn="l">
              <a:defRPr sz="2100" b="1">
                <a:solidFill>
                  <a:srgbClr val="0B2942"/>
                </a:solidFill>
                <a:latin typeface="Meiryo UI"/>
                <a:ea typeface="Meiryo UI"/>
                <a:cs typeface="Meiryo UI"/>
              </a:defRPr>
            </a:lvl9pPr>
          </a:lstStyle>
          <a:p xmlns:a="http://schemas.openxmlformats.org/drawingml/2006/main">
            <a:pPr algn="l">
              <a:defRPr sz="2100" b="1">
                <a:solidFill>
                  <a:srgbClr val="0B2942"/>
                </a:solidFill>
                <a:latin typeface="Meiryo UI"/>
                <a:ea typeface="Meiryo UI"/>
                <a:cs typeface="Meiryo UI"/>
              </a:defRPr>
            </a:pPr>
            <a:r>
              <a:rPr sz="2100" b="1">
                <a:solidFill>
                  <a:srgbClr val="0B2942"/>
                </a:solidFill>
                <a:latin typeface="Meiryo UI"/>
                <a:ea typeface="Meiryo UI"/>
                <a:cs typeface="Meiryo UI"/>
              </a:rPr>
              <a:t>最新値を1分ごとに送る場合</a:t>
            </a:r>
          </a:p>
        </p:txBody>
      </p:sp>
      <p:sp>
        <p:nvSpPr>
          <p:cNvPr id="7" name="history-body-0">
            <a:extLst xmlns:a="http://schemas.openxmlformats.org/drawingml/2006/main">
              <a:ext uri="{FF2B5EF4-FFF2-40B4-BE49-F238E27FC236}">
                <a16:creationId xmlns:a16="http://schemas.microsoft.com/office/drawing/2014/main" id="{3E84CF61-E099-4F30-98C1-DC9C25A2E849}"/>
              </a:ext>
            </a:extLst>
          </p:cNvPr>
          <p:cNvSpPr>
            <a:spLocks xmlns:a="http://schemas.openxmlformats.org/drawingml/2006/main" noGrp="1"/>
          </p:cNvSpPr>
          <p:nvPr/>
        </p:nvSpPr>
        <p:spPr>
          <a:xfrm xmlns:a="http://schemas.openxmlformats.org/drawingml/2006/main">
            <a:off x="7381875" y="2305050"/>
            <a:ext cx="7191375"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52D42"/>
                </a:solidFill>
                <a:latin typeface="Meiryo UI"/>
                <a:ea typeface="Meiryo UI"/>
                <a:cs typeface="Meiryo UI"/>
              </a:defRPr>
            </a:defPPr>
            <a:lvl1pPr algn="l">
              <a:defRPr sz="1800" b="0">
                <a:solidFill>
                  <a:srgbClr val="152D42"/>
                </a:solidFill>
                <a:latin typeface="Meiryo UI"/>
                <a:ea typeface="Meiryo UI"/>
                <a:cs typeface="Meiryo UI"/>
              </a:defRPr>
            </a:lvl1pPr>
            <a:lvl2pPr algn="l">
              <a:defRPr sz="1800" b="0">
                <a:solidFill>
                  <a:srgbClr val="152D42"/>
                </a:solidFill>
                <a:latin typeface="Meiryo UI"/>
                <a:ea typeface="Meiryo UI"/>
                <a:cs typeface="Meiryo UI"/>
              </a:defRPr>
            </a:lvl2pPr>
            <a:lvl3pPr algn="l">
              <a:defRPr sz="1800" b="0">
                <a:solidFill>
                  <a:srgbClr val="152D42"/>
                </a:solidFill>
                <a:latin typeface="Meiryo UI"/>
                <a:ea typeface="Meiryo UI"/>
                <a:cs typeface="Meiryo UI"/>
              </a:defRPr>
            </a:lvl3pPr>
            <a:lvl4pPr algn="l">
              <a:defRPr sz="1800" b="0">
                <a:solidFill>
                  <a:srgbClr val="152D42"/>
                </a:solidFill>
                <a:latin typeface="Meiryo UI"/>
                <a:ea typeface="Meiryo UI"/>
                <a:cs typeface="Meiryo UI"/>
              </a:defRPr>
            </a:lvl4pPr>
            <a:lvl5pPr algn="l">
              <a:defRPr sz="1800" b="0">
                <a:solidFill>
                  <a:srgbClr val="152D42"/>
                </a:solidFill>
                <a:latin typeface="Meiryo UI"/>
                <a:ea typeface="Meiryo UI"/>
                <a:cs typeface="Meiryo UI"/>
              </a:defRPr>
            </a:lvl5pPr>
            <a:lvl6pPr algn="l">
              <a:defRPr sz="1800" b="0">
                <a:solidFill>
                  <a:srgbClr val="152D42"/>
                </a:solidFill>
                <a:latin typeface="Meiryo UI"/>
                <a:ea typeface="Meiryo UI"/>
                <a:cs typeface="Meiryo UI"/>
              </a:defRPr>
            </a:lvl6pPr>
            <a:lvl7pPr algn="l">
              <a:defRPr sz="1800" b="0">
                <a:solidFill>
                  <a:srgbClr val="152D42"/>
                </a:solidFill>
                <a:latin typeface="Meiryo UI"/>
                <a:ea typeface="Meiryo UI"/>
                <a:cs typeface="Meiryo UI"/>
              </a:defRPr>
            </a:lvl7pPr>
            <a:lvl8pPr algn="l">
              <a:defRPr sz="1800" b="0">
                <a:solidFill>
                  <a:srgbClr val="152D42"/>
                </a:solidFill>
                <a:latin typeface="Meiryo UI"/>
                <a:ea typeface="Meiryo UI"/>
                <a:cs typeface="Meiryo UI"/>
              </a:defRPr>
            </a:lvl8pPr>
            <a:lvl9pPr algn="l">
              <a:defRPr sz="1800" b="0">
                <a:solidFill>
                  <a:srgbClr val="152D42"/>
                </a:solidFill>
                <a:latin typeface="Meiryo UI"/>
                <a:ea typeface="Meiryo UI"/>
                <a:cs typeface="Meiryo UI"/>
              </a:defRPr>
            </a:lvl9pPr>
          </a:lstStyle>
          <a:p xmlns:a="http://schemas.openxmlformats.org/drawingml/2006/main">
            <a:pPr algn="l">
              <a:defRPr sz="1800" b="0">
                <a:solidFill>
                  <a:srgbClr val="152D42"/>
                </a:solidFill>
                <a:latin typeface="Meiryo UI"/>
                <a:ea typeface="Meiryo UI"/>
                <a:cs typeface="Meiryo UI"/>
              </a:defRPr>
            </a:pPr>
            <a:r>
              <a:rPr sz="1800" b="0">
                <a:solidFill>
                  <a:srgbClr val="152D42"/>
                </a:solidFill>
                <a:latin typeface="Meiryo UI"/>
                <a:ea typeface="Meiryo UI"/>
                <a:cs typeface="Meiryo UI"/>
              </a:rPr>
              <a:t>区間内の最後の4℃だけが送信対象になると、9℃の逸脱を上位アプリが把握できない可能性があります。</a:t>
            </a:r>
          </a:p>
        </p:txBody>
      </p:sp>
      <p:sp>
        <p:nvSpPr>
          <p:cNvPr id="8" name="history-head-1">
            <a:extLst xmlns:a="http://schemas.openxmlformats.org/drawingml/2006/main">
              <a:ext uri="{FF2B5EF4-FFF2-40B4-BE49-F238E27FC236}">
                <a16:creationId xmlns:a16="http://schemas.microsoft.com/office/drawing/2014/main" id="{0F7647CE-AD69-430B-A1C7-DF18E1F4FAD8}"/>
              </a:ext>
            </a:extLst>
          </p:cNvPr>
          <p:cNvSpPr>
            <a:spLocks xmlns:a="http://schemas.openxmlformats.org/drawingml/2006/main" noGrp="1"/>
          </p:cNvSpPr>
          <p:nvPr/>
        </p:nvSpPr>
        <p:spPr>
          <a:xfrm xmlns:a="http://schemas.openxmlformats.org/drawingml/2006/main">
            <a:off x="7381875" y="3533775"/>
            <a:ext cx="71913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0B2942"/>
                </a:solidFill>
                <a:latin typeface="Meiryo UI"/>
                <a:ea typeface="Meiryo UI"/>
                <a:cs typeface="Meiryo UI"/>
              </a:defRPr>
            </a:defPPr>
            <a:lvl1pPr algn="l">
              <a:defRPr sz="2100" b="1">
                <a:solidFill>
                  <a:srgbClr val="0B2942"/>
                </a:solidFill>
                <a:latin typeface="Meiryo UI"/>
                <a:ea typeface="Meiryo UI"/>
                <a:cs typeface="Meiryo UI"/>
              </a:defRPr>
            </a:lvl1pPr>
            <a:lvl2pPr algn="l">
              <a:defRPr sz="2100" b="1">
                <a:solidFill>
                  <a:srgbClr val="0B2942"/>
                </a:solidFill>
                <a:latin typeface="Meiryo UI"/>
                <a:ea typeface="Meiryo UI"/>
                <a:cs typeface="Meiryo UI"/>
              </a:defRPr>
            </a:lvl2pPr>
            <a:lvl3pPr algn="l">
              <a:defRPr sz="2100" b="1">
                <a:solidFill>
                  <a:srgbClr val="0B2942"/>
                </a:solidFill>
                <a:latin typeface="Meiryo UI"/>
                <a:ea typeface="Meiryo UI"/>
                <a:cs typeface="Meiryo UI"/>
              </a:defRPr>
            </a:lvl3pPr>
            <a:lvl4pPr algn="l">
              <a:defRPr sz="2100" b="1">
                <a:solidFill>
                  <a:srgbClr val="0B2942"/>
                </a:solidFill>
                <a:latin typeface="Meiryo UI"/>
                <a:ea typeface="Meiryo UI"/>
                <a:cs typeface="Meiryo UI"/>
              </a:defRPr>
            </a:lvl4pPr>
            <a:lvl5pPr algn="l">
              <a:defRPr sz="2100" b="1">
                <a:solidFill>
                  <a:srgbClr val="0B2942"/>
                </a:solidFill>
                <a:latin typeface="Meiryo UI"/>
                <a:ea typeface="Meiryo UI"/>
                <a:cs typeface="Meiryo UI"/>
              </a:defRPr>
            </a:lvl5pPr>
            <a:lvl6pPr algn="l">
              <a:defRPr sz="2100" b="1">
                <a:solidFill>
                  <a:srgbClr val="0B2942"/>
                </a:solidFill>
                <a:latin typeface="Meiryo UI"/>
                <a:ea typeface="Meiryo UI"/>
                <a:cs typeface="Meiryo UI"/>
              </a:defRPr>
            </a:lvl6pPr>
            <a:lvl7pPr algn="l">
              <a:defRPr sz="2100" b="1">
                <a:solidFill>
                  <a:srgbClr val="0B2942"/>
                </a:solidFill>
                <a:latin typeface="Meiryo UI"/>
                <a:ea typeface="Meiryo UI"/>
                <a:cs typeface="Meiryo UI"/>
              </a:defRPr>
            </a:lvl7pPr>
            <a:lvl8pPr algn="l">
              <a:defRPr sz="2100" b="1">
                <a:solidFill>
                  <a:srgbClr val="0B2942"/>
                </a:solidFill>
                <a:latin typeface="Meiryo UI"/>
                <a:ea typeface="Meiryo UI"/>
                <a:cs typeface="Meiryo UI"/>
              </a:defRPr>
            </a:lvl8pPr>
            <a:lvl9pPr algn="l">
              <a:defRPr sz="2100" b="1">
                <a:solidFill>
                  <a:srgbClr val="0B2942"/>
                </a:solidFill>
                <a:latin typeface="Meiryo UI"/>
                <a:ea typeface="Meiryo UI"/>
                <a:cs typeface="Meiryo UI"/>
              </a:defRPr>
            </a:lvl9pPr>
          </a:lstStyle>
          <a:p xmlns:a="http://schemas.openxmlformats.org/drawingml/2006/main">
            <a:pPr algn="l">
              <a:defRPr sz="2100" b="1">
                <a:solidFill>
                  <a:srgbClr val="0B2942"/>
                </a:solidFill>
                <a:latin typeface="Meiryo UI"/>
                <a:ea typeface="Meiryo UI"/>
                <a:cs typeface="Meiryo UI"/>
              </a:defRPr>
            </a:pPr>
            <a:r>
              <a:rPr sz="2100" b="1">
                <a:solidFill>
                  <a:srgbClr val="0B2942"/>
                </a:solidFill>
                <a:latin typeface="Meiryo UI"/>
                <a:ea typeface="Meiryo UI"/>
                <a:cs typeface="Meiryo UI"/>
              </a:rPr>
              <a:t>全履歴・逸脱記録が必要な場合</a:t>
            </a:r>
          </a:p>
        </p:txBody>
      </p:sp>
      <p:sp>
        <p:nvSpPr>
          <p:cNvPr id="9" name="history-body-1">
            <a:extLst xmlns:a="http://schemas.openxmlformats.org/drawingml/2006/main">
              <a:ext uri="{FF2B5EF4-FFF2-40B4-BE49-F238E27FC236}">
                <a16:creationId xmlns:a16="http://schemas.microsoft.com/office/drawing/2014/main" id="{D79D0C91-43CE-4121-8A0B-16547CFA22BE}"/>
              </a:ext>
            </a:extLst>
          </p:cNvPr>
          <p:cNvSpPr>
            <a:spLocks xmlns:a="http://schemas.openxmlformats.org/drawingml/2006/main" noGrp="1"/>
          </p:cNvSpPr>
          <p:nvPr/>
        </p:nvSpPr>
        <p:spPr>
          <a:xfrm xmlns:a="http://schemas.openxmlformats.org/drawingml/2006/main">
            <a:off x="7381875" y="4029075"/>
            <a:ext cx="7191375"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52D42"/>
                </a:solidFill>
                <a:latin typeface="Meiryo UI"/>
                <a:ea typeface="Meiryo UI"/>
                <a:cs typeface="Meiryo UI"/>
              </a:defRPr>
            </a:defPPr>
            <a:lvl1pPr algn="l">
              <a:defRPr sz="1800" b="0">
                <a:solidFill>
                  <a:srgbClr val="152D42"/>
                </a:solidFill>
                <a:latin typeface="Meiryo UI"/>
                <a:ea typeface="Meiryo UI"/>
                <a:cs typeface="Meiryo UI"/>
              </a:defRPr>
            </a:lvl1pPr>
            <a:lvl2pPr algn="l">
              <a:defRPr sz="1800" b="0">
                <a:solidFill>
                  <a:srgbClr val="152D42"/>
                </a:solidFill>
                <a:latin typeface="Meiryo UI"/>
                <a:ea typeface="Meiryo UI"/>
                <a:cs typeface="Meiryo UI"/>
              </a:defRPr>
            </a:lvl2pPr>
            <a:lvl3pPr algn="l">
              <a:defRPr sz="1800" b="0">
                <a:solidFill>
                  <a:srgbClr val="152D42"/>
                </a:solidFill>
                <a:latin typeface="Meiryo UI"/>
                <a:ea typeface="Meiryo UI"/>
                <a:cs typeface="Meiryo UI"/>
              </a:defRPr>
            </a:lvl3pPr>
            <a:lvl4pPr algn="l">
              <a:defRPr sz="1800" b="0">
                <a:solidFill>
                  <a:srgbClr val="152D42"/>
                </a:solidFill>
                <a:latin typeface="Meiryo UI"/>
                <a:ea typeface="Meiryo UI"/>
                <a:cs typeface="Meiryo UI"/>
              </a:defRPr>
            </a:lvl4pPr>
            <a:lvl5pPr algn="l">
              <a:defRPr sz="1800" b="0">
                <a:solidFill>
                  <a:srgbClr val="152D42"/>
                </a:solidFill>
                <a:latin typeface="Meiryo UI"/>
                <a:ea typeface="Meiryo UI"/>
                <a:cs typeface="Meiryo UI"/>
              </a:defRPr>
            </a:lvl5pPr>
            <a:lvl6pPr algn="l">
              <a:defRPr sz="1800" b="0">
                <a:solidFill>
                  <a:srgbClr val="152D42"/>
                </a:solidFill>
                <a:latin typeface="Meiryo UI"/>
                <a:ea typeface="Meiryo UI"/>
                <a:cs typeface="Meiryo UI"/>
              </a:defRPr>
            </a:lvl6pPr>
            <a:lvl7pPr algn="l">
              <a:defRPr sz="1800" b="0">
                <a:solidFill>
                  <a:srgbClr val="152D42"/>
                </a:solidFill>
                <a:latin typeface="Meiryo UI"/>
                <a:ea typeface="Meiryo UI"/>
                <a:cs typeface="Meiryo UI"/>
              </a:defRPr>
            </a:lvl7pPr>
            <a:lvl8pPr algn="l">
              <a:defRPr sz="1800" b="0">
                <a:solidFill>
                  <a:srgbClr val="152D42"/>
                </a:solidFill>
                <a:latin typeface="Meiryo UI"/>
                <a:ea typeface="Meiryo UI"/>
                <a:cs typeface="Meiryo UI"/>
              </a:defRPr>
            </a:lvl8pPr>
            <a:lvl9pPr algn="l">
              <a:defRPr sz="1800" b="0">
                <a:solidFill>
                  <a:srgbClr val="152D42"/>
                </a:solidFill>
                <a:latin typeface="Meiryo UI"/>
                <a:ea typeface="Meiryo UI"/>
                <a:cs typeface="Meiryo UI"/>
              </a:defRPr>
            </a:lvl9pPr>
          </a:lstStyle>
          <a:p xmlns:a="http://schemas.openxmlformats.org/drawingml/2006/main">
            <a:pPr algn="l">
              <a:defRPr sz="1800" b="0">
                <a:solidFill>
                  <a:srgbClr val="152D42"/>
                </a:solidFill>
                <a:latin typeface="Meiryo UI"/>
                <a:ea typeface="Meiryo UI"/>
                <a:cs typeface="Meiryo UI"/>
              </a:defRPr>
            </a:pPr>
            <a:r>
              <a:rPr sz="1800" b="0">
                <a:solidFill>
                  <a:srgbClr val="152D42"/>
                </a:solidFill>
                <a:latin typeface="Meiryo UI"/>
                <a:ea typeface="Meiryo UI"/>
                <a:cs typeface="Meiryo UI"/>
              </a:rPr>
              <a:t>Throttling設定を用途に合わせ、センサー／ロガーの記録、Gatewayの保存・再送、クラウドの欠測検知を組み合わせて検証します。</a:t>
            </a:r>
          </a:p>
        </p:txBody>
      </p:sp>
      <p:sp>
        <p:nvSpPr>
          <p:cNvPr id="10" name="history-head-2">
            <a:extLst xmlns:a="http://schemas.openxmlformats.org/drawingml/2006/main">
              <a:ext uri="{FF2B5EF4-FFF2-40B4-BE49-F238E27FC236}">
                <a16:creationId xmlns:a16="http://schemas.microsoft.com/office/drawing/2014/main" id="{A8DEAD03-BB57-436E-AEC1-96D925A9788E}"/>
              </a:ext>
            </a:extLst>
          </p:cNvPr>
          <p:cNvSpPr>
            <a:spLocks xmlns:a="http://schemas.openxmlformats.org/drawingml/2006/main" noGrp="1"/>
          </p:cNvSpPr>
          <p:nvPr/>
        </p:nvSpPr>
        <p:spPr>
          <a:xfrm xmlns:a="http://schemas.openxmlformats.org/drawingml/2006/main">
            <a:off x="7381875" y="5257800"/>
            <a:ext cx="71913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0B2942"/>
                </a:solidFill>
                <a:latin typeface="Meiryo UI"/>
                <a:ea typeface="Meiryo UI"/>
                <a:cs typeface="Meiryo UI"/>
              </a:defRPr>
            </a:defPPr>
            <a:lvl1pPr algn="l">
              <a:defRPr sz="2100" b="1">
                <a:solidFill>
                  <a:srgbClr val="0B2942"/>
                </a:solidFill>
                <a:latin typeface="Meiryo UI"/>
                <a:ea typeface="Meiryo UI"/>
                <a:cs typeface="Meiryo UI"/>
              </a:defRPr>
            </a:lvl1pPr>
            <a:lvl2pPr algn="l">
              <a:defRPr sz="2100" b="1">
                <a:solidFill>
                  <a:srgbClr val="0B2942"/>
                </a:solidFill>
                <a:latin typeface="Meiryo UI"/>
                <a:ea typeface="Meiryo UI"/>
                <a:cs typeface="Meiryo UI"/>
              </a:defRPr>
            </a:lvl2pPr>
            <a:lvl3pPr algn="l">
              <a:defRPr sz="2100" b="1">
                <a:solidFill>
                  <a:srgbClr val="0B2942"/>
                </a:solidFill>
                <a:latin typeface="Meiryo UI"/>
                <a:ea typeface="Meiryo UI"/>
                <a:cs typeface="Meiryo UI"/>
              </a:defRPr>
            </a:lvl3pPr>
            <a:lvl4pPr algn="l">
              <a:defRPr sz="2100" b="1">
                <a:solidFill>
                  <a:srgbClr val="0B2942"/>
                </a:solidFill>
                <a:latin typeface="Meiryo UI"/>
                <a:ea typeface="Meiryo UI"/>
                <a:cs typeface="Meiryo UI"/>
              </a:defRPr>
            </a:lvl4pPr>
            <a:lvl5pPr algn="l">
              <a:defRPr sz="2100" b="1">
                <a:solidFill>
                  <a:srgbClr val="0B2942"/>
                </a:solidFill>
                <a:latin typeface="Meiryo UI"/>
                <a:ea typeface="Meiryo UI"/>
                <a:cs typeface="Meiryo UI"/>
              </a:defRPr>
            </a:lvl5pPr>
            <a:lvl6pPr algn="l">
              <a:defRPr sz="2100" b="1">
                <a:solidFill>
                  <a:srgbClr val="0B2942"/>
                </a:solidFill>
                <a:latin typeface="Meiryo UI"/>
                <a:ea typeface="Meiryo UI"/>
                <a:cs typeface="Meiryo UI"/>
              </a:defRPr>
            </a:lvl6pPr>
            <a:lvl7pPr algn="l">
              <a:defRPr sz="2100" b="1">
                <a:solidFill>
                  <a:srgbClr val="0B2942"/>
                </a:solidFill>
                <a:latin typeface="Meiryo UI"/>
                <a:ea typeface="Meiryo UI"/>
                <a:cs typeface="Meiryo UI"/>
              </a:defRPr>
            </a:lvl7pPr>
            <a:lvl8pPr algn="l">
              <a:defRPr sz="2100" b="1">
                <a:solidFill>
                  <a:srgbClr val="0B2942"/>
                </a:solidFill>
                <a:latin typeface="Meiryo UI"/>
                <a:ea typeface="Meiryo UI"/>
                <a:cs typeface="Meiryo UI"/>
              </a:defRPr>
            </a:lvl8pPr>
            <a:lvl9pPr algn="l">
              <a:defRPr sz="2100" b="1">
                <a:solidFill>
                  <a:srgbClr val="0B2942"/>
                </a:solidFill>
                <a:latin typeface="Meiryo UI"/>
                <a:ea typeface="Meiryo UI"/>
                <a:cs typeface="Meiryo UI"/>
              </a:defRPr>
            </a:lvl9pPr>
          </a:lstStyle>
          <a:p xmlns:a="http://schemas.openxmlformats.org/drawingml/2006/main">
            <a:pPr algn="l">
              <a:defRPr sz="2100" b="1">
                <a:solidFill>
                  <a:srgbClr val="0B2942"/>
                </a:solidFill>
                <a:latin typeface="Meiryo UI"/>
                <a:ea typeface="Meiryo UI"/>
                <a:cs typeface="Meiryo UI"/>
              </a:defRPr>
            </a:pPr>
            <a:r>
              <a:rPr sz="2100" b="1">
                <a:solidFill>
                  <a:srgbClr val="0B2942"/>
                </a:solidFill>
                <a:latin typeface="Meiryo UI"/>
                <a:ea typeface="Meiryo UI"/>
                <a:cs typeface="Meiryo UI"/>
              </a:rPr>
              <a:t>間隔を別々に設計</a:t>
            </a:r>
          </a:p>
        </p:txBody>
      </p:sp>
      <p:sp>
        <p:nvSpPr>
          <p:cNvPr id="11" name="history-body-2">
            <a:extLst xmlns:a="http://schemas.openxmlformats.org/drawingml/2006/main">
              <a:ext uri="{FF2B5EF4-FFF2-40B4-BE49-F238E27FC236}">
                <a16:creationId xmlns:a16="http://schemas.microsoft.com/office/drawing/2014/main" id="{7E458551-144F-476B-BE98-165F27CDF01E}"/>
              </a:ext>
            </a:extLst>
          </p:cNvPr>
          <p:cNvSpPr>
            <a:spLocks xmlns:a="http://schemas.openxmlformats.org/drawingml/2006/main" noGrp="1"/>
          </p:cNvSpPr>
          <p:nvPr/>
        </p:nvSpPr>
        <p:spPr>
          <a:xfrm xmlns:a="http://schemas.openxmlformats.org/drawingml/2006/main">
            <a:off x="7381875" y="5753100"/>
            <a:ext cx="7191375" cy="1076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52D42"/>
                </a:solidFill>
                <a:latin typeface="Meiryo UI"/>
                <a:ea typeface="Meiryo UI"/>
                <a:cs typeface="Meiryo UI"/>
              </a:defRPr>
            </a:defPPr>
            <a:lvl1pPr algn="l">
              <a:defRPr sz="1800" b="0">
                <a:solidFill>
                  <a:srgbClr val="152D42"/>
                </a:solidFill>
                <a:latin typeface="Meiryo UI"/>
                <a:ea typeface="Meiryo UI"/>
                <a:cs typeface="Meiryo UI"/>
              </a:defRPr>
            </a:lvl1pPr>
            <a:lvl2pPr algn="l">
              <a:defRPr sz="1800" b="0">
                <a:solidFill>
                  <a:srgbClr val="152D42"/>
                </a:solidFill>
                <a:latin typeface="Meiryo UI"/>
                <a:ea typeface="Meiryo UI"/>
                <a:cs typeface="Meiryo UI"/>
              </a:defRPr>
            </a:lvl2pPr>
            <a:lvl3pPr algn="l">
              <a:defRPr sz="1800" b="0">
                <a:solidFill>
                  <a:srgbClr val="152D42"/>
                </a:solidFill>
                <a:latin typeface="Meiryo UI"/>
                <a:ea typeface="Meiryo UI"/>
                <a:cs typeface="Meiryo UI"/>
              </a:defRPr>
            </a:lvl3pPr>
            <a:lvl4pPr algn="l">
              <a:defRPr sz="1800" b="0">
                <a:solidFill>
                  <a:srgbClr val="152D42"/>
                </a:solidFill>
                <a:latin typeface="Meiryo UI"/>
                <a:ea typeface="Meiryo UI"/>
                <a:cs typeface="Meiryo UI"/>
              </a:defRPr>
            </a:lvl4pPr>
            <a:lvl5pPr algn="l">
              <a:defRPr sz="1800" b="0">
                <a:solidFill>
                  <a:srgbClr val="152D42"/>
                </a:solidFill>
                <a:latin typeface="Meiryo UI"/>
                <a:ea typeface="Meiryo UI"/>
                <a:cs typeface="Meiryo UI"/>
              </a:defRPr>
            </a:lvl5pPr>
            <a:lvl6pPr algn="l">
              <a:defRPr sz="1800" b="0">
                <a:solidFill>
                  <a:srgbClr val="152D42"/>
                </a:solidFill>
                <a:latin typeface="Meiryo UI"/>
                <a:ea typeface="Meiryo UI"/>
                <a:cs typeface="Meiryo UI"/>
              </a:defRPr>
            </a:lvl6pPr>
            <a:lvl7pPr algn="l">
              <a:defRPr sz="1800" b="0">
                <a:solidFill>
                  <a:srgbClr val="152D42"/>
                </a:solidFill>
                <a:latin typeface="Meiryo UI"/>
                <a:ea typeface="Meiryo UI"/>
                <a:cs typeface="Meiryo UI"/>
              </a:defRPr>
            </a:lvl7pPr>
            <a:lvl8pPr algn="l">
              <a:defRPr sz="1800" b="0">
                <a:solidFill>
                  <a:srgbClr val="152D42"/>
                </a:solidFill>
                <a:latin typeface="Meiryo UI"/>
                <a:ea typeface="Meiryo UI"/>
                <a:cs typeface="Meiryo UI"/>
              </a:defRPr>
            </a:lvl8pPr>
            <a:lvl9pPr algn="l">
              <a:defRPr sz="1800" b="0">
                <a:solidFill>
                  <a:srgbClr val="152D42"/>
                </a:solidFill>
                <a:latin typeface="Meiryo UI"/>
                <a:ea typeface="Meiryo UI"/>
                <a:cs typeface="Meiryo UI"/>
              </a:defRPr>
            </a:lvl9pPr>
          </a:lstStyle>
          <a:p xmlns:a="http://schemas.openxmlformats.org/drawingml/2006/main">
            <a:pPr algn="l">
              <a:defRPr sz="1800" b="0">
                <a:solidFill>
                  <a:srgbClr val="152D42"/>
                </a:solidFill>
                <a:latin typeface="Meiryo UI"/>
                <a:ea typeface="Meiryo UI"/>
                <a:cs typeface="Meiryo UI"/>
              </a:defRPr>
            </a:pPr>
            <a:r>
              <a:rPr sz="1800" b="0">
                <a:solidFill>
                  <a:srgbClr val="152D42"/>
                </a:solidFill>
                <a:latin typeface="Meiryo UI"/>
                <a:ea typeface="Meiryo UI"/>
                <a:cs typeface="Meiryo UI"/>
              </a:rPr>
              <a:t>測定周期、センサーの記録周期、無線送信周期、Gatewayの上流送信周期、警報判定周期を区別します。</a:t>
            </a:r>
          </a:p>
        </p:txBody>
      </p:sp>
      <p:sp>
        <p:nvSpPr>
          <p:cNvPr id="12" name="note">
            <a:extLst xmlns:a="http://schemas.openxmlformats.org/drawingml/2006/main">
              <a:ext uri="{FF2B5EF4-FFF2-40B4-BE49-F238E27FC236}">
                <a16:creationId xmlns:a16="http://schemas.microsoft.com/office/drawing/2014/main" id="{C2A30DEE-E7DB-4FA5-B20D-703135FF92AE}"/>
              </a:ext>
            </a:extLst>
          </p:cNvPr>
          <p:cNvSpPr>
            <a:spLocks xmlns:a="http://schemas.openxmlformats.org/drawingml/2006/main" noGrp="1"/>
          </p:cNvSpPr>
          <p:nvPr/>
        </p:nvSpPr>
        <p:spPr>
          <a:xfrm xmlns:a="http://schemas.openxmlformats.org/drawingml/2006/main">
            <a:off x="666750" y="7258050"/>
            <a:ext cx="139065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152D42"/>
                </a:solidFill>
                <a:latin typeface="Meiryo UI"/>
                <a:ea typeface="Meiryo UI"/>
                <a:cs typeface="Meiryo UI"/>
              </a:defRPr>
            </a:defPPr>
            <a:lvl1pPr algn="l">
              <a:defRPr sz="1650" b="0">
                <a:solidFill>
                  <a:srgbClr val="152D42"/>
                </a:solidFill>
                <a:latin typeface="Meiryo UI"/>
                <a:ea typeface="Meiryo UI"/>
                <a:cs typeface="Meiryo UI"/>
              </a:defRPr>
            </a:lvl1pPr>
            <a:lvl2pPr algn="l">
              <a:defRPr sz="1650" b="0">
                <a:solidFill>
                  <a:srgbClr val="152D42"/>
                </a:solidFill>
                <a:latin typeface="Meiryo UI"/>
                <a:ea typeface="Meiryo UI"/>
                <a:cs typeface="Meiryo UI"/>
              </a:defRPr>
            </a:lvl2pPr>
            <a:lvl3pPr algn="l">
              <a:defRPr sz="1650" b="0">
                <a:solidFill>
                  <a:srgbClr val="152D42"/>
                </a:solidFill>
                <a:latin typeface="Meiryo UI"/>
                <a:ea typeface="Meiryo UI"/>
                <a:cs typeface="Meiryo UI"/>
              </a:defRPr>
            </a:lvl3pPr>
            <a:lvl4pPr algn="l">
              <a:defRPr sz="1650" b="0">
                <a:solidFill>
                  <a:srgbClr val="152D42"/>
                </a:solidFill>
                <a:latin typeface="Meiryo UI"/>
                <a:ea typeface="Meiryo UI"/>
                <a:cs typeface="Meiryo UI"/>
              </a:defRPr>
            </a:lvl4pPr>
            <a:lvl5pPr algn="l">
              <a:defRPr sz="1650" b="0">
                <a:solidFill>
                  <a:srgbClr val="152D42"/>
                </a:solidFill>
                <a:latin typeface="Meiryo UI"/>
                <a:ea typeface="Meiryo UI"/>
                <a:cs typeface="Meiryo UI"/>
              </a:defRPr>
            </a:lvl5pPr>
            <a:lvl6pPr algn="l">
              <a:defRPr sz="1650" b="0">
                <a:solidFill>
                  <a:srgbClr val="152D42"/>
                </a:solidFill>
                <a:latin typeface="Meiryo UI"/>
                <a:ea typeface="Meiryo UI"/>
                <a:cs typeface="Meiryo UI"/>
              </a:defRPr>
            </a:lvl6pPr>
            <a:lvl7pPr algn="l">
              <a:defRPr sz="1650" b="0">
                <a:solidFill>
                  <a:srgbClr val="152D42"/>
                </a:solidFill>
                <a:latin typeface="Meiryo UI"/>
                <a:ea typeface="Meiryo UI"/>
                <a:cs typeface="Meiryo UI"/>
              </a:defRPr>
            </a:lvl7pPr>
            <a:lvl8pPr algn="l">
              <a:defRPr sz="1650" b="0">
                <a:solidFill>
                  <a:srgbClr val="152D42"/>
                </a:solidFill>
                <a:latin typeface="Meiryo UI"/>
                <a:ea typeface="Meiryo UI"/>
                <a:cs typeface="Meiryo UI"/>
              </a:defRPr>
            </a:lvl8pPr>
            <a:lvl9pPr algn="l">
              <a:defRPr sz="1650" b="0">
                <a:solidFill>
                  <a:srgbClr val="152D42"/>
                </a:solidFill>
                <a:latin typeface="Meiryo UI"/>
                <a:ea typeface="Meiryo UI"/>
                <a:cs typeface="Meiryo UI"/>
              </a:defRPr>
            </a:lvl9pPr>
          </a:lstStyle>
          <a:p xmlns:a="http://schemas.openxmlformats.org/drawingml/2006/main">
            <a:pPr algn="l">
              <a:defRPr sz="1650" b="0">
                <a:solidFill>
                  <a:srgbClr val="152D42"/>
                </a:solidFill>
                <a:latin typeface="Meiryo UI"/>
                <a:ea typeface="Meiryo UI"/>
                <a:cs typeface="Meiryo UI"/>
              </a:defRPr>
            </a:pPr>
            <a:r>
              <a:rPr sz="1650" b="0">
                <a:solidFill>
                  <a:srgbClr val="152D42"/>
                </a:solidFill>
                <a:latin typeface="Meiryo UI"/>
                <a:ea typeface="Meiryo UI"/>
                <a:cs typeface="Meiryo UI"/>
              </a:rPr>
              <a:t>通信量の削減設定と、必要な記録の完全性を両立させることが採用条件です。Gateway単体の機能とシステム側の補完範囲を確定します。</a:t>
            </a:r>
          </a:p>
        </p:txBody>
      </p:sp>
      <p:sp>
        <p:nvSpPr>
          <p:cNvPr id="13" name="footer-rule">
            <a:extLst xmlns:a="http://schemas.openxmlformats.org/drawingml/2006/main">
              <a:ext uri="{FF2B5EF4-FFF2-40B4-BE49-F238E27FC236}">
                <a16:creationId xmlns:a16="http://schemas.microsoft.com/office/drawing/2014/main" id="{5E62B966-8418-4F12-BE71-37D5C0EC1CF2}"/>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14" name="source">
            <a:extLst xmlns:a="http://schemas.openxmlformats.org/drawingml/2006/main">
              <a:ext uri="{FF2B5EF4-FFF2-40B4-BE49-F238E27FC236}">
                <a16:creationId xmlns:a16="http://schemas.microsoft.com/office/drawing/2014/main" id="{52588464-C1C2-4E20-A545-BB755C406A8E}"/>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M p.11、S s.2,7,9を基にした動作上の推論・設計例。周期の分担参考：R4</a:t>
            </a:r>
          </a:p>
        </p:txBody>
      </p:sp>
      <p:sp>
        <p:nvSpPr>
          <p:cNvPr id="15" name="page">
            <a:extLst xmlns:a="http://schemas.openxmlformats.org/drawingml/2006/main">
              <a:ext uri="{FF2B5EF4-FFF2-40B4-BE49-F238E27FC236}">
                <a16:creationId xmlns:a16="http://schemas.microsoft.com/office/drawing/2014/main" id="{CC7B7E57-8623-4CC5-A3B7-A0E31C6201B6}"/>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13 / 25</a:t>
            </a:r>
          </a:p>
        </p:txBody>
      </p:sp>
    </p:spTree>
    <p:extLst>
      <p:ext uri="{BB962C8B-B14F-4D97-AF65-F5344CB8AC3E}">
        <p14:creationId xmlns:p14="http://schemas.microsoft.com/office/powerpoint/2010/main" val="124239450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43EDBC42-251A-4FAF-AA97-0CB57639DA5F}"/>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管理・保守・自己復旧</a:t>
            </a:r>
          </a:p>
        </p:txBody>
      </p:sp>
      <p:sp>
        <p:nvSpPr>
          <p:cNvPr id="2" name="subtitle">
            <a:extLst xmlns:a="http://schemas.openxmlformats.org/drawingml/2006/main">
              <a:ext uri="{FF2B5EF4-FFF2-40B4-BE49-F238E27FC236}">
                <a16:creationId xmlns:a16="http://schemas.microsoft.com/office/drawing/2014/main" id="{10C661AB-4DE1-4DF1-B5FA-55F4A1D94650}"/>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現場設定、定時再起動、異常検知による復旧、遠隔更新を分けて確認</a:t>
            </a:r>
          </a:p>
        </p:txBody>
      </p:sp>
      <p:graphicFrame>
        <p:nvGraphicFramePr>
          <p:cNvPr id="3" name="仕様・機能一覧">
            <a:extLst xmlns:a="http://schemas.openxmlformats.org/drawingml/2006/main">
              <a:ext uri="{FF2B5EF4-FFF2-40B4-BE49-F238E27FC236}">
                <a16:creationId xmlns:a16="http://schemas.microsoft.com/office/drawing/2014/main" id="{6445F7B7-423C-4E80-B858-95D87836D462}"/>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Web管理画面</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ブラウザーから設定。PC・タブレット等の接続説明</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初回設定時の有線LAN要否、管理HTTPS、権限・初期認</a:t>
                      </a:r>
                    </a:p>
                    <a:p>
                      <a:pPr algn="l"/>
                      <a:r>
                        <a:rPr sz="1575" b="0">
                          <a:solidFill>
                            <a:srgbClr val="152D42"/>
                          </a:solidFill>
                          <a:latin typeface="Meiryo UI"/>
                          <a:ea typeface="Meiryo UI"/>
                          <a:cs typeface="Meiryo UI"/>
                        </a:rPr>
                        <a:t>証を確認 [M p.5–6]</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死活情報送信</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設定間隔でHTTPサーバーへ死活情報を送信</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サーバー側の未受信判定と、正常判定の範囲を設計 [M</a:t>
                      </a:r>
                    </a:p>
                    <a:p>
                      <a:pPr algn="l"/>
                      <a:r>
                        <a:rPr sz="1575" b="0">
                          <a:solidFill>
                            <a:srgbClr val="152D42"/>
                          </a:solidFill>
                          <a:latin typeface="Meiryo UI"/>
                          <a:ea typeface="Meiryo UI"/>
                          <a:cs typeface="Meiryo UI"/>
                        </a:rPr>
                        <a:t>p.7]</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拡張ヘルスデータ</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稼働時間、版、電波、RTT、CPU、メモリ等を追加要</a:t>
                      </a:r>
                    </a:p>
                    <a:p>
                      <a:pPr algn="l"/>
                      <a:r>
                        <a:rPr sz="1575" b="0">
                          <a:solidFill>
                            <a:srgbClr val="152D42"/>
                          </a:solidFill>
                          <a:latin typeface="Meiryo UI"/>
                          <a:ea typeface="Meiryo UI"/>
                          <a:cs typeface="Meiryo UI"/>
                        </a:rPr>
                        <a:t>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追加要求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対象項目、単位、更新周期、正式JSONを確認 [S s.3,10</a:t>
                      </a:r>
                    </a:p>
                    <a:p>
                      <a:pPr algn="l"/>
                      <a:r>
                        <a:rPr sz="1575" b="0">
                          <a:solidFill>
                            <a:srgbClr val="152D42"/>
                          </a:solidFill>
                          <a:latin typeface="Meiryo UI"/>
                          <a:ea typeface="Meiryo UI"/>
                          <a:cs typeface="Meiryo UI"/>
                        </a:rPr>
                        <a:t>]</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定時再起動</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時刻・曜日指定で再起動</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ハードウェアWDT／アプリ監視による異常復旧とは別です [M</a:t>
                      </a:r>
                    </a:p>
                    <a:p>
                      <a:pPr algn="l"/>
                      <a:r>
                        <a:rPr sz="1575" b="0">
                          <a:solidFill>
                            <a:srgbClr val="152D42"/>
                          </a:solidFill>
                          <a:latin typeface="Meiryo UI"/>
                          <a:ea typeface="Meiryo UI"/>
                          <a:cs typeface="Meiryo UI"/>
                        </a:rPr>
                        <a:t>p.7]</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WDT／通信異常時の再</a:t>
                      </a:r>
                    </a:p>
                    <a:p>
                      <a:pPr algn="l"/>
                      <a:r>
                        <a:rPr sz="1575" b="1">
                          <a:solidFill>
                            <a:srgbClr val="152D42"/>
                          </a:solidFill>
                          <a:latin typeface="Meiryo UI"/>
                          <a:ea typeface="Meiryo UI"/>
                          <a:cs typeface="Meiryo UI"/>
                        </a:rPr>
                        <a:t>起動</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OS・アプリ・通信モジュールの監視方法は未記載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故障検出条件、復旧段階、再試行上限、復旧時間を確認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ローカルFW更新</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ファイル選択・アップロードによる更新</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対象形式、設定引継ぎ、作業時間、失敗復旧を確認 [M</a:t>
                      </a:r>
                    </a:p>
                    <a:p>
                      <a:pPr algn="l"/>
                      <a:r>
                        <a:rPr sz="1575" b="0">
                          <a:solidFill>
                            <a:srgbClr val="152D42"/>
                          </a:solidFill>
                          <a:latin typeface="Meiryo UI"/>
                          <a:ea typeface="Meiryo UI"/>
                          <a:cs typeface="Meiryo UI"/>
                        </a:rPr>
                        <a:t>p.8,S s.20]</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遠隔FW更新／OTA</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2023マニュアルでは未実装。後年資料に更新要求あ</a:t>
                      </a:r>
                    </a:p>
                    <a:p>
                      <a:pPr algn="l"/>
                      <a:r>
                        <a:rPr sz="1575" b="0">
                          <a:solidFill>
                            <a:srgbClr val="152D42"/>
                          </a:solidFill>
                          <a:latin typeface="Meiryo UI"/>
                          <a:ea typeface="Meiryo UI"/>
                          <a:cs typeface="Meiryo UI"/>
                        </a:rPr>
                        <a:t>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旧版未実装</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現行FWでの対応と配信・署名・ロールバックを確認 [M p.8,</a:t>
                      </a:r>
                    </a:p>
                    <a:p>
                      <a:pPr algn="l"/>
                      <a:r>
                        <a:rPr sz="1575" b="0">
                          <a:solidFill>
                            <a:srgbClr val="152D42"/>
                          </a:solidFill>
                          <a:latin typeface="Meiryo UI"/>
                          <a:ea typeface="Meiryo UI"/>
                          <a:cs typeface="Meiryo UI"/>
                        </a:rPr>
                        <a:t>S s.20,52]</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ログ／初期化／一括管</a:t>
                      </a:r>
                    </a:p>
                    <a:p>
                      <a:pPr algn="l"/>
                      <a:r>
                        <a:rPr sz="1575" b="1">
                          <a:solidFill>
                            <a:srgbClr val="152D42"/>
                          </a:solidFill>
                          <a:latin typeface="Meiryo UI"/>
                          <a:ea typeface="Meiryo UI"/>
                          <a:cs typeface="Meiryo UI"/>
                        </a:rPr>
                        <a:t>理</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LOGは未完成、工場初期化は追加要求。一括管理</a:t>
                      </a:r>
                    </a:p>
                    <a:p>
                      <a:pPr algn="l"/>
                      <a:r>
                        <a:rPr sz="1575" b="0">
                          <a:solidFill>
                            <a:srgbClr val="152D42"/>
                          </a:solidFill>
                          <a:latin typeface="Meiryo UI"/>
                          <a:ea typeface="Meiryo UI"/>
                          <a:cs typeface="Meiryo UI"/>
                        </a:rPr>
                        <a:t>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ログ保存・遠隔取得、設定Backup/Restore、台帳・一括</a:t>
                      </a:r>
                    </a:p>
                    <a:p>
                      <a:pPr algn="l"/>
                      <a:r>
                        <a:rPr sz="1575" b="0">
                          <a:solidFill>
                            <a:srgbClr val="152D42"/>
                          </a:solidFill>
                          <a:latin typeface="Meiryo UI"/>
                          <a:ea typeface="Meiryo UI"/>
                          <a:cs typeface="Meiryo UI"/>
                        </a:rPr>
                        <a:t>配信を確認 [S s.7,13–14,42–46]</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DBAB3236-D5D3-419A-B292-DC8C11AD5606}"/>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死活メッセージの受信、ネットワークLED、温度データの正常受信はそれぞれ別に監視する必要があります。</a:t>
            </a:r>
          </a:p>
        </p:txBody>
      </p:sp>
      <p:sp>
        <p:nvSpPr>
          <p:cNvPr id="5" name="footer-rule">
            <a:extLst xmlns:a="http://schemas.openxmlformats.org/drawingml/2006/main">
              <a:ext uri="{FF2B5EF4-FFF2-40B4-BE49-F238E27FC236}">
                <a16:creationId xmlns:a16="http://schemas.microsoft.com/office/drawing/2014/main" id="{744233DF-2F4F-4550-90AC-7EAE48777C38}"/>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B8A5F396-56F8-405F-9897-CAA3ED15D251}"/>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M p.5–8、S s.3,5,7,10,13–14,18–20,42–46,52</a:t>
            </a:r>
          </a:p>
        </p:txBody>
      </p:sp>
      <p:sp>
        <p:nvSpPr>
          <p:cNvPr id="7" name="page">
            <a:extLst xmlns:a="http://schemas.openxmlformats.org/drawingml/2006/main">
              <a:ext uri="{FF2B5EF4-FFF2-40B4-BE49-F238E27FC236}">
                <a16:creationId xmlns:a16="http://schemas.microsoft.com/office/drawing/2014/main" id="{4FB694CA-9087-44EF-B25A-D01B20C64DFE}"/>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14 / 25</a:t>
            </a:r>
          </a:p>
        </p:txBody>
      </p:sp>
    </p:spTree>
    <p:extLst>
      <p:ext uri="{BB962C8B-B14F-4D97-AF65-F5344CB8AC3E}">
        <p14:creationId xmlns:p14="http://schemas.microsoft.com/office/powerpoint/2010/main" val="1566485935"/>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BAC56F5A-45F8-4193-B105-E799E6381210}"/>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セキュリティ機能の確認一覧</a:t>
            </a:r>
          </a:p>
        </p:txBody>
      </p:sp>
      <p:sp>
        <p:nvSpPr>
          <p:cNvPr id="2" name="subtitle">
            <a:extLst xmlns:a="http://schemas.openxmlformats.org/drawingml/2006/main">
              <a:ext uri="{FF2B5EF4-FFF2-40B4-BE49-F238E27FC236}">
                <a16:creationId xmlns:a16="http://schemas.microsoft.com/office/drawing/2014/main" id="{4AA87406-FA52-4996-8D60-4AA93237AAF0}"/>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暗号化通信の記載と、機器全体の保護・運用要件を区別</a:t>
            </a:r>
          </a:p>
        </p:txBody>
      </p:sp>
      <p:graphicFrame>
        <p:nvGraphicFramePr>
          <p:cNvPr id="3" name="仕様・機能一覧">
            <a:extLst xmlns:a="http://schemas.openxmlformats.org/drawingml/2006/main">
              <a:ext uri="{FF2B5EF4-FFF2-40B4-BE49-F238E27FC236}">
                <a16:creationId xmlns:a16="http://schemas.microsoft.com/office/drawing/2014/main" id="{25998BB1-17FD-45BD-8A72-1ACF58A45072}"/>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HTTPS／MQTTS</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証明書・秘密鍵の登録と暗号化通信を説明</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1D6A59"/>
                          </a:solidFill>
                          <a:latin typeface="Meiryo UI"/>
                          <a:ea typeface="Meiryo UI"/>
                          <a:cs typeface="Meiryo UI"/>
                        </a:rPr>
                        <a:t>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TLS 1.2/1.3、暗号Suite、証明書検証、mTLSの現行動</a:t>
                      </a:r>
                    </a:p>
                    <a:p>
                      <a:pPr algn="l"/>
                      <a:r>
                        <a:rPr sz="1575" b="0">
                          <a:solidFill>
                            <a:srgbClr val="152D42"/>
                          </a:solidFill>
                          <a:latin typeface="Meiryo UI"/>
                          <a:ea typeface="Meiryo UI"/>
                          <a:cs typeface="Meiryo UI"/>
                        </a:rPr>
                        <a:t>作を確認 [M p.12,15]</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VPN方式</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OpenVPN等の記載に資料差。WireGuardは検討</a:t>
                      </a:r>
                    </a:p>
                    <a:p>
                      <a:pPr algn="l"/>
                      <a:r>
                        <a:rPr sz="1575" b="0">
                          <a:solidFill>
                            <a:srgbClr val="152D42"/>
                          </a:solidFill>
                          <a:latin typeface="Meiryo UI"/>
                          <a:ea typeface="Meiryo UI"/>
                          <a:cs typeface="Meiryo UI"/>
                        </a:rPr>
                        <a:t>項目</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方式・版・接続先・再接続・スループットを個別検証 [S s.7,</a:t>
                      </a:r>
                    </a:p>
                    <a:p>
                      <a:pPr algn="l"/>
                      <a:r>
                        <a:rPr sz="1575" b="0">
                          <a:solidFill>
                            <a:srgbClr val="152D42"/>
                          </a:solidFill>
                          <a:latin typeface="Meiryo UI"/>
                          <a:ea typeface="Meiryo UI"/>
                          <a:cs typeface="Meiryo UI"/>
                        </a:rPr>
                        <a:t>30,59]</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管理者認証・権限</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ID/Password認証。変更機能は要求記載あり</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個体別初期認証、初回変更、強度、Lockout、Role、監</a:t>
                      </a:r>
                    </a:p>
                    <a:p>
                      <a:pPr algn="l"/>
                      <a:r>
                        <a:rPr sz="1575" b="0">
                          <a:solidFill>
                            <a:srgbClr val="152D42"/>
                          </a:solidFill>
                          <a:latin typeface="Meiryo UI"/>
                          <a:ea typeface="Meiryo UI"/>
                          <a:cs typeface="Meiryo UI"/>
                        </a:rPr>
                        <a:t>査ログを確認 [M p.5–6,S s.16]</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管理チャネル／不要サー</a:t>
                      </a:r>
                    </a:p>
                    <a:p>
                      <a:pPr algn="l"/>
                      <a:r>
                        <a:rPr sz="1575" b="1">
                          <a:solidFill>
                            <a:srgbClr val="152D42"/>
                          </a:solidFill>
                          <a:latin typeface="Meiryo UI"/>
                          <a:ea typeface="Meiryo UI"/>
                          <a:cs typeface="Meiryo UI"/>
                        </a:rPr>
                        <a:t>ビス</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HTTPS管理、SSH、Telnet停止、WSS等は未確定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LAN/WAN公開範囲と許可Portを定義。遠隔操作の認証</a:t>
                      </a:r>
                    </a:p>
                    <a:p>
                      <a:pPr algn="l"/>
                      <a:r>
                        <a:rPr sz="1575" b="0">
                          <a:solidFill>
                            <a:srgbClr val="152D42"/>
                          </a:solidFill>
                          <a:latin typeface="Meiryo UI"/>
                          <a:ea typeface="Meiryo UI"/>
                          <a:cs typeface="Meiryo UI"/>
                        </a:rPr>
                        <a:t>を確認 [M p.5,9,16]</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Firewall／ACL</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2024ソフト資料に未完成の表示</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未完成表記</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IPv4/IPv6のルール、管理接続制限、出荷状態を確認 [S</a:t>
                      </a:r>
                    </a:p>
                    <a:p>
                      <a:pPr algn="l"/>
                      <a:r>
                        <a:rPr sz="1575" b="0">
                          <a:solidFill>
                            <a:srgbClr val="152D42"/>
                          </a:solidFill>
                          <a:latin typeface="Meiryo UI"/>
                          <a:ea typeface="Meiryo UI"/>
                          <a:cs typeface="Meiryo UI"/>
                        </a:rPr>
                        <a:t>s.14]</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Secure Boot／署名</a:t>
                      </a:r>
                    </a:p>
                    <a:p>
                      <a:pPr algn="l"/>
                      <a:r>
                        <a:rPr sz="1575" b="1">
                          <a:solidFill>
                            <a:srgbClr val="152D42"/>
                          </a:solidFill>
                          <a:latin typeface="Meiryo UI"/>
                          <a:ea typeface="Meiryo UI"/>
                          <a:cs typeface="Meiryo UI"/>
                        </a:rPr>
                        <a:t>FW／A/B復旧</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標準搭載・有効化状態・更新失敗時の復旧は未記</a:t>
                      </a:r>
                    </a:p>
                    <a:p>
                      <a:pPr algn="l"/>
                      <a:r>
                        <a:rPr sz="1575" b="0">
                          <a:solidFill>
                            <a:srgbClr val="152D42"/>
                          </a:solidFill>
                          <a:latin typeface="Meiryo UI"/>
                          <a:ea typeface="Meiryo UI"/>
                          <a:cs typeface="Meiryo UI"/>
                        </a:rPr>
                        <a:t>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起動検証、署名検証、Rollback防止・復旧の仕様を確認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TPM／Secure</a:t>
                      </a:r>
                    </a:p>
                    <a:p>
                      <a:pPr algn="l"/>
                      <a:r>
                        <a:rPr sz="1575" b="1">
                          <a:solidFill>
                            <a:srgbClr val="152D42"/>
                          </a:solidFill>
                          <a:latin typeface="Meiryo UI"/>
                          <a:ea typeface="Meiryo UI"/>
                          <a:cs typeface="Meiryo UI"/>
                        </a:rPr>
                        <a:t>Element／暗号化</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ハード鍵保護、保存データ暗号化、鍵交換は未記載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鍵の保存場所、取り出し制限、証明書期限監視・更新を確</a:t>
                      </a:r>
                    </a:p>
                    <a:p>
                      <a:pPr algn="l"/>
                      <a:r>
                        <a:rPr sz="1575" b="0">
                          <a:solidFill>
                            <a:srgbClr val="152D42"/>
                          </a:solidFill>
                          <a:latin typeface="Meiryo UI"/>
                          <a:ea typeface="Meiryo UI"/>
                          <a:cs typeface="Meiryo UI"/>
                        </a:rPr>
                        <a:t>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脆弱性・ライフサイクル</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SBOM、CVE対応、更新期限、脆弱性受付窓口は</a:t>
                      </a:r>
                    </a:p>
                    <a:p>
                      <a:pPr algn="l"/>
                      <a:r>
                        <a:rPr sz="1575" b="0">
                          <a:solidFill>
                            <a:srgbClr val="152D42"/>
                          </a:solidFill>
                          <a:latin typeface="Meiryo UI"/>
                          <a:ea typeface="Meiryo UI"/>
                          <a:cs typeface="Meiryo UI"/>
                        </a:rPr>
                        <a:t>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OS・依存ソフトの更新責任、修正期間、提供方法を確認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E6A6DD1C-8BB6-49C0-92A4-927A5AD18B74}"/>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必要なセキュリティ機能は、導入先のネットワーク・取り扱う情報・保守方式に合わせて要件化します。</a:t>
            </a:r>
          </a:p>
        </p:txBody>
      </p:sp>
      <p:sp>
        <p:nvSpPr>
          <p:cNvPr id="5" name="footer-rule">
            <a:extLst xmlns:a="http://schemas.openxmlformats.org/drawingml/2006/main">
              <a:ext uri="{FF2B5EF4-FFF2-40B4-BE49-F238E27FC236}">
                <a16:creationId xmlns:a16="http://schemas.microsoft.com/office/drawing/2014/main" id="{E9E2CD0F-2833-41BD-8574-8AA48CF7B2B2}"/>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4A4C0384-FDF8-4F8A-8EAC-B995D5FFA36D}"/>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M p.5–6,9,12,14–16、S s.7,14,16,30,45–46；比較項目の参考：R1–R3</a:t>
            </a:r>
          </a:p>
        </p:txBody>
      </p:sp>
      <p:sp>
        <p:nvSpPr>
          <p:cNvPr id="7" name="page">
            <a:extLst xmlns:a="http://schemas.openxmlformats.org/drawingml/2006/main">
              <a:ext uri="{FF2B5EF4-FFF2-40B4-BE49-F238E27FC236}">
                <a16:creationId xmlns:a16="http://schemas.microsoft.com/office/drawing/2014/main" id="{B0A21B53-D081-4875-94E4-165D065B2E85}"/>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15 / 25</a:t>
            </a:r>
          </a:p>
        </p:txBody>
      </p:sp>
    </p:spTree>
    <p:extLst>
      <p:ext uri="{BB962C8B-B14F-4D97-AF65-F5344CB8AC3E}">
        <p14:creationId xmlns:p14="http://schemas.microsoft.com/office/powerpoint/2010/main" val="236090418"/>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FD4FE271-5933-4D36-8B53-613A07EF7CB4}"/>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産業プロトコルとアプリ開発</a:t>
            </a:r>
          </a:p>
        </p:txBody>
      </p:sp>
      <p:sp>
        <p:nvSpPr>
          <p:cNvPr id="2" name="subtitle">
            <a:extLst xmlns:a="http://schemas.openxmlformats.org/drawingml/2006/main">
              <a:ext uri="{FF2B5EF4-FFF2-40B4-BE49-F238E27FC236}">
                <a16:creationId xmlns:a16="http://schemas.microsoft.com/office/drawing/2014/main" id="{F5754856-180A-4DF4-97A8-FAAF18A6A572}"/>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上位連携方式以外の、一般的なGatewayの評価項目も掲載</a:t>
            </a:r>
          </a:p>
        </p:txBody>
      </p:sp>
      <p:graphicFrame>
        <p:nvGraphicFramePr>
          <p:cNvPr id="3" name="仕様・機能一覧">
            <a:extLst xmlns:a="http://schemas.openxmlformats.org/drawingml/2006/main">
              <a:ext uri="{FF2B5EF4-FFF2-40B4-BE49-F238E27FC236}">
                <a16:creationId xmlns:a16="http://schemas.microsoft.com/office/drawing/2014/main" id="{46AE21F7-9330-4945-A173-636C983A9DA5}"/>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Modbus RTU／</a:t>
                      </a:r>
                    </a:p>
                    <a:p>
                      <a:pPr algn="l"/>
                      <a:r>
                        <a:rPr sz="1575" b="1">
                          <a:solidFill>
                            <a:srgbClr val="152D42"/>
                          </a:solidFill>
                          <a:latin typeface="Meiryo UI"/>
                          <a:ea typeface="Meiryo UI"/>
                          <a:cs typeface="Meiryo UI"/>
                        </a:rPr>
                        <a:t>ASCII／TCP</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標準ドライバー、Master/Slave、対応機能コードは</a:t>
                      </a:r>
                    </a:p>
                    <a:p>
                      <a:pPr algn="l"/>
                      <a:r>
                        <a:rPr sz="1575" b="0">
                          <a:solidFill>
                            <a:srgbClr val="152D42"/>
                          </a:solidFill>
                          <a:latin typeface="Meiryo UI"/>
                          <a:ea typeface="Meiryo UI"/>
                          <a:cs typeface="Meiryo UI"/>
                        </a:rPr>
                        <a:t>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RS-485等の物理I/Fと、プロトコル実装を別々に確認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OPC UA／BACnet／</a:t>
                      </a:r>
                    </a:p>
                    <a:p>
                      <a:pPr algn="l"/>
                      <a:r>
                        <a:rPr sz="1575" b="1">
                          <a:solidFill>
                            <a:srgbClr val="152D42"/>
                          </a:solidFill>
                          <a:latin typeface="Meiryo UI"/>
                          <a:ea typeface="Meiryo UI"/>
                          <a:cs typeface="Meiryo UI"/>
                        </a:rPr>
                        <a:t>EtherNet/IP</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標準対応・データモデル・認証は未記載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PLC・ビル設備との接続要件に応じて必要性を判定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CANopen／J1939、</a:t>
                      </a:r>
                    </a:p>
                    <a:p>
                      <a:pPr algn="l"/>
                      <a:r>
                        <a:rPr sz="1575" b="1">
                          <a:solidFill>
                            <a:srgbClr val="152D42"/>
                          </a:solidFill>
                          <a:latin typeface="Meiryo UI"/>
                          <a:ea typeface="Meiryo UI"/>
                          <a:cs typeface="Meiryo UI"/>
                        </a:rPr>
                        <a:t>CoAP等</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標準対応の記載なし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対応ネットワーク、変換機能、ドライバー提供範囲を確認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LoRaWAN／Zigbee</a:t>
                      </a:r>
                    </a:p>
                    <a:p>
                      <a:pPr algn="l"/>
                      <a:r>
                        <a:rPr sz="1575" b="1">
                          <a:solidFill>
                            <a:srgbClr val="152D42"/>
                          </a:solidFill>
                          <a:latin typeface="Meiryo UI"/>
                          <a:ea typeface="Meiryo UI"/>
                          <a:cs typeface="Meiryo UI"/>
                        </a:rPr>
                        <a:t>／Thread等</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標準対応の記載なし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920MHz・BLEの表記だけでは、これらへの対応は判断できま</a:t>
                      </a:r>
                    </a:p>
                    <a:p>
                      <a:pPr algn="l"/>
                      <a:r>
                        <a:rPr sz="1575" b="0">
                          <a:solidFill>
                            <a:srgbClr val="152D42"/>
                          </a:solidFill>
                          <a:latin typeface="Meiryo UI"/>
                          <a:ea typeface="Meiryo UI"/>
                          <a:cs typeface="Meiryo UI"/>
                        </a:rPr>
                        <a:t>せん</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ユーザーアプリ／SDK・</a:t>
                      </a:r>
                    </a:p>
                    <a:p>
                      <a:pPr algn="l"/>
                      <a:r>
                        <a:rPr sz="1575" b="1">
                          <a:solidFill>
                            <a:srgbClr val="152D42"/>
                          </a:solidFill>
                          <a:latin typeface="Meiryo UI"/>
                          <a:ea typeface="Meiryo UI"/>
                          <a:cs typeface="Meiryo UI"/>
                        </a:rPr>
                        <a:t>BSP</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Linux搭載。アプリ追加・開発キットの提供は未記載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CPU ABI、権限、対応言語、ビルド環境、サンプル、利用許</a:t>
                      </a:r>
                    </a:p>
                    <a:p>
                      <a:pPr algn="l"/>
                      <a:r>
                        <a:rPr sz="1575" b="0">
                          <a:solidFill>
                            <a:srgbClr val="152D42"/>
                          </a:solidFill>
                          <a:latin typeface="Meiryo UI"/>
                          <a:ea typeface="Meiryo UI"/>
                          <a:cs typeface="Meiryo UI"/>
                        </a:rPr>
                        <a:t>諾を確認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コンテナ／Node-RED</a:t>
                      </a:r>
                    </a:p>
                    <a:p>
                      <a:pPr algn="l"/>
                      <a:r>
                        <a:rPr sz="1575" b="1">
                          <a:solidFill>
                            <a:srgbClr val="152D42"/>
                          </a:solidFill>
                          <a:latin typeface="Meiryo UI"/>
                          <a:ea typeface="Meiryo UI"/>
                          <a:cs typeface="Meiryo UI"/>
                        </a:rPr>
                        <a:t>／DB</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Docker/Podman、Node-RED、ローカルDBは未</a:t>
                      </a:r>
                    </a:p>
                    <a:p>
                      <a:pPr algn="l"/>
                      <a:r>
                        <a:rPr sz="1575" b="0">
                          <a:solidFill>
                            <a:srgbClr val="152D42"/>
                          </a:solidFill>
                          <a:latin typeface="Meiryo UI"/>
                          <a:ea typeface="Meiryo UI"/>
                          <a:cs typeface="Meiryo UI"/>
                        </a:rPr>
                        <a:t>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必要な実行環境とRAM・保存容量・保守方法を確認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REST／Web API・遠</a:t>
                      </a:r>
                    </a:p>
                    <a:p>
                      <a:pPr algn="l"/>
                      <a:r>
                        <a:rPr sz="1575" b="1">
                          <a:solidFill>
                            <a:srgbClr val="152D42"/>
                          </a:solidFill>
                          <a:latin typeface="Meiryo UI"/>
                          <a:ea typeface="Meiryo UI"/>
                          <a:cs typeface="Meiryo UI"/>
                        </a:rPr>
                        <a:t>隔制御</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API機能分類・認証案をソフト資料に記載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追加要求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完全なAPIリファレンス、Version、Error、認証・権限を確認</a:t>
                      </a:r>
                    </a:p>
                    <a:p>
                      <a:pPr algn="l"/>
                      <a:r>
                        <a:rPr sz="1575" b="0">
                          <a:solidFill>
                            <a:srgbClr val="152D42"/>
                          </a:solidFill>
                          <a:latin typeface="Meiryo UI"/>
                          <a:ea typeface="Meiryo UI"/>
                          <a:cs typeface="Meiryo UI"/>
                        </a:rPr>
                        <a:t>[S s.45–46]</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値変換／ルール／エッジ</a:t>
                      </a:r>
                    </a:p>
                    <a:p>
                      <a:pPr algn="l"/>
                      <a:r>
                        <a:rPr sz="1575" b="1">
                          <a:solidFill>
                            <a:srgbClr val="152D42"/>
                          </a:solidFill>
                          <a:latin typeface="Meiryo UI"/>
                          <a:ea typeface="Meiryo UI"/>
                          <a:cs typeface="Meiryo UI"/>
                        </a:rPr>
                        <a:t>処理</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単位変換、統計、しきい値判定、ローカル制御は未記</a:t>
                      </a:r>
                    </a:p>
                    <a:p>
                      <a:pPr algn="l"/>
                      <a:r>
                        <a:rPr sz="1575" b="0">
                          <a:solidFill>
                            <a:srgbClr val="152D42"/>
                          </a:solidFill>
                          <a:latin typeface="Meiryo UI"/>
                          <a:ea typeface="Meiryo UI"/>
                          <a:cs typeface="Meiryo UI"/>
                        </a:rPr>
                        <a:t>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標準機能・追加開発・クラウド実装の分担と費用を確認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5904C988-957D-4744-8F3E-23DC1F43C461}"/>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「Linux搭載」は、任意アプリやコンテナを利用できるという約束ではありません。開発自由度と提供・保守条件の合意が必要です。</a:t>
            </a:r>
          </a:p>
        </p:txBody>
      </p:sp>
      <p:sp>
        <p:nvSpPr>
          <p:cNvPr id="5" name="footer-rule">
            <a:extLst xmlns:a="http://schemas.openxmlformats.org/drawingml/2006/main">
              <a:ext uri="{FF2B5EF4-FFF2-40B4-BE49-F238E27FC236}">
                <a16:creationId xmlns:a16="http://schemas.microsoft.com/office/drawing/2014/main" id="{5CAE8B45-FF88-4C40-A0BF-60485AECD97C}"/>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B08E3024-6435-475F-B79C-B83C32C45F45}"/>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 s.1、M p.11–20、S s.7,45–46；比較項目の参考：R1、R3</a:t>
            </a:r>
          </a:p>
        </p:txBody>
      </p:sp>
      <p:sp>
        <p:nvSpPr>
          <p:cNvPr id="7" name="page">
            <a:extLst xmlns:a="http://schemas.openxmlformats.org/drawingml/2006/main">
              <a:ext uri="{FF2B5EF4-FFF2-40B4-BE49-F238E27FC236}">
                <a16:creationId xmlns:a16="http://schemas.microsoft.com/office/drawing/2014/main" id="{21D64275-C394-4A50-A27B-BCB8464CC615}"/>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16 / 25</a:t>
            </a:r>
          </a:p>
        </p:txBody>
      </p:sp>
    </p:spTree>
    <p:extLst>
      <p:ext uri="{BB962C8B-B14F-4D97-AF65-F5344CB8AC3E}">
        <p14:creationId xmlns:p14="http://schemas.microsoft.com/office/powerpoint/2010/main" val="93552039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B00FAAB4-ADA1-49EC-91BB-E5C728AB98F9}"/>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電源・設置・環境条件</a:t>
            </a:r>
          </a:p>
        </p:txBody>
      </p:sp>
      <p:sp>
        <p:nvSpPr>
          <p:cNvPr id="2" name="subtitle">
            <a:extLst xmlns:a="http://schemas.openxmlformats.org/drawingml/2006/main">
              <a:ext uri="{FF2B5EF4-FFF2-40B4-BE49-F238E27FC236}">
                <a16:creationId xmlns:a16="http://schemas.microsoft.com/office/drawing/2014/main" id="{35FCE051-494F-4AB8-A5CE-38F761119D15}"/>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据付方法と使用条件は、設置する現場を前提に確定</a:t>
            </a:r>
          </a:p>
        </p:txBody>
      </p:sp>
      <p:graphicFrame>
        <p:nvGraphicFramePr>
          <p:cNvPr id="3" name="仕様・機能一覧">
            <a:extLst xmlns:a="http://schemas.openxmlformats.org/drawingml/2006/main">
              <a:ext uri="{FF2B5EF4-FFF2-40B4-BE49-F238E27FC236}">
                <a16:creationId xmlns:a16="http://schemas.microsoft.com/office/drawing/2014/main" id="{68FEBC85-C590-45FE-9DDB-2A84A154C6B7}"/>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電源入力</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USB PD（Type-C）／PoE。</a:t>
                      </a:r>
                    </a:p>
                    <a:p>
                      <a:pPr algn="l"/>
                      <a:r>
                        <a:rPr sz="1575" b="0">
                          <a:solidFill>
                            <a:srgbClr val="152D42"/>
                          </a:solidFill>
                          <a:latin typeface="Meiryo UI"/>
                          <a:ea typeface="Meiryo UI"/>
                          <a:cs typeface="Meiryo UI"/>
                        </a:rPr>
                        <a:t>DC端子台・広範囲DC入力は未記載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PD Profile、PoE規格・Class、対応PoE給電機器・AC電</a:t>
                      </a:r>
                    </a:p>
                    <a:p>
                      <a:pPr algn="l"/>
                      <a:r>
                        <a:rPr sz="1575" b="0">
                          <a:solidFill>
                            <a:srgbClr val="152D42"/>
                          </a:solidFill>
                          <a:latin typeface="Meiryo UI"/>
                          <a:ea typeface="Meiryo UI"/>
                          <a:cs typeface="Meiryo UI"/>
                        </a:rPr>
                        <a:t>源を確認 [H,L]</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電圧・電流／消費電力</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原資料に5V/500mA表記あり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入力定格かUSB供給能力か不明。2.5Wの消費電力とは</a:t>
                      </a:r>
                    </a:p>
                    <a:p>
                      <a:pPr algn="l"/>
                      <a:r>
                        <a:rPr sz="1575" b="0">
                          <a:solidFill>
                            <a:srgbClr val="152D42"/>
                          </a:solidFill>
                          <a:latin typeface="Meiryo UI"/>
                          <a:ea typeface="Meiryo UI"/>
                          <a:cs typeface="Meiryo UI"/>
                        </a:rPr>
                        <a:t>断定しません [H]</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停電対策／復電起動</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UPS、主電源電池、停電検出、自動復帰は未記載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RTC用バックアップ電源は本体継続動作用電池とは別です [</a:t>
                      </a:r>
                    </a:p>
                    <a:p>
                      <a:pPr algn="l"/>
                      <a:r>
                        <a:rPr sz="1575" b="0">
                          <a:solidFill>
                            <a:srgbClr val="152D42"/>
                          </a:solidFill>
                          <a:latin typeface="Meiryo UI"/>
                          <a:ea typeface="Meiryo UI"/>
                          <a:cs typeface="Meiryo UI"/>
                        </a:rPr>
                        <a:t>H]</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取付・保守スペース</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壁面設置写真、排熱口・端子位置。DINレール対応</a:t>
                      </a:r>
                    </a:p>
                    <a:p>
                      <a:pPr algn="l"/>
                      <a:r>
                        <a:rPr sz="1575" b="0">
                          <a:solidFill>
                            <a:srgbClr val="152D42"/>
                          </a:solidFill>
                          <a:latin typeface="Meiryo UI"/>
                          <a:ea typeface="Meiryo UI"/>
                          <a:cs typeface="Meiryo UI"/>
                        </a:rPr>
                        <a:t>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条件付</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固定具、ねじ位置、設置方向、換気、交換スペースを確認 [</a:t>
                      </a:r>
                    </a:p>
                    <a:p>
                      <a:pPr algn="l"/>
                      <a:r>
                        <a:rPr sz="1575" b="0">
                          <a:solidFill>
                            <a:srgbClr val="152D42"/>
                          </a:solidFill>
                          <a:latin typeface="Meiryo UI"/>
                          <a:ea typeface="Meiryo UI"/>
                          <a:cs typeface="Meiryo UI"/>
                        </a:rPr>
                        <a:t>M p.1,3]</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動作／保存温湿度</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温度範囲、湿度範囲、結露条件は未記載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冷蔵庫内・高温環境の適用は環境条件を確定して判断</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防塵・防水／耐食</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IP等級、洗浄、耐薬品、塩害等は未記載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屋外・食品現場・密閉ケース内での使用は別途評価</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耐性／信頼性</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ESD・Surge・振動・衝撃・MTBFの試験値は未記載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設置環境で必要な試験項目・水準を合意</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準拠・認証／環境物質</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VCCI Class B、PSE、TELEC、JATEの記載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証明番号、対象構成・電源。RoHS/REACH等は未記載 [</a:t>
                      </a:r>
                    </a:p>
                    <a:p>
                      <a:pPr algn="l"/>
                      <a:r>
                        <a:rPr sz="1575" b="0">
                          <a:solidFill>
                            <a:srgbClr val="152D42"/>
                          </a:solidFill>
                          <a:latin typeface="Meiryo UI"/>
                          <a:ea typeface="Meiryo UI"/>
                          <a:cs typeface="Meiryo UI"/>
                        </a:rPr>
                        <a:t>H,L]</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C71CC34C-BF84-46F9-BE03-3C94D362C944}"/>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電源・規格名の記載だけで適合性を確定しません。証明書、試験成績、現行構成の定格・機構図を確認します。</a:t>
            </a:r>
          </a:p>
        </p:txBody>
      </p:sp>
      <p:sp>
        <p:nvSpPr>
          <p:cNvPr id="5" name="footer-rule">
            <a:extLst xmlns:a="http://schemas.openxmlformats.org/drawingml/2006/main">
              <a:ext uri="{FF2B5EF4-FFF2-40B4-BE49-F238E27FC236}">
                <a16:creationId xmlns:a16="http://schemas.microsoft.com/office/drawing/2014/main" id="{11FE213D-23C4-46F9-BC0B-F91BD2E9503C}"/>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0C5B5C98-BAB8-4E49-BF89-7D39B72C229B}"/>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 s.1、L s.1–2、M p.1,3；比較項目の参考：R1</a:t>
            </a:r>
          </a:p>
        </p:txBody>
      </p:sp>
      <p:sp>
        <p:nvSpPr>
          <p:cNvPr id="7" name="page">
            <a:extLst xmlns:a="http://schemas.openxmlformats.org/drawingml/2006/main">
              <a:ext uri="{FF2B5EF4-FFF2-40B4-BE49-F238E27FC236}">
                <a16:creationId xmlns:a16="http://schemas.microsoft.com/office/drawing/2014/main" id="{EBBBF446-03C4-4D03-8461-48BD19FAAD11}"/>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17 / 25</a:t>
            </a:r>
          </a:p>
        </p:txBody>
      </p:sp>
    </p:spTree>
    <p:extLst>
      <p:ext uri="{BB962C8B-B14F-4D97-AF65-F5344CB8AC3E}">
        <p14:creationId xmlns:p14="http://schemas.microsoft.com/office/powerpoint/2010/main" val="1945713205"/>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D2DB6C40-3B57-4AA1-9CC8-B5CCCFB95BA1}"/>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実効性能として確認する数値</a:t>
            </a:r>
          </a:p>
        </p:txBody>
      </p:sp>
      <p:sp>
        <p:nvSpPr>
          <p:cNvPr id="2" name="subtitle">
            <a:extLst xmlns:a="http://schemas.openxmlformats.org/drawingml/2006/main">
              <a:ext uri="{FF2B5EF4-FFF2-40B4-BE49-F238E27FC236}">
                <a16:creationId xmlns:a16="http://schemas.microsoft.com/office/drawing/2014/main" id="{0C6FD972-44C3-415D-BE19-E8D0136A0ABA}"/>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提供資料にない性能値も項目を省略せず、測定条件と合わせて掲載</a:t>
            </a:r>
          </a:p>
        </p:txBody>
      </p:sp>
      <p:graphicFrame>
        <p:nvGraphicFramePr>
          <p:cNvPr id="3" name="仕様・機能一覧">
            <a:extLst xmlns:a="http://schemas.openxmlformats.org/drawingml/2006/main">
              <a:ext uri="{FF2B5EF4-FFF2-40B4-BE49-F238E27FC236}">
                <a16:creationId xmlns:a16="http://schemas.microsoft.com/office/drawing/2014/main" id="{08C4301E-E32C-451A-A4F8-BCCCBC03EB3E}"/>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最大／推奨センサー数</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保証値・推奨値の記載なし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数値未提示</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センサー型番、広告周期、Payload長、無線干渉条件を固</a:t>
                      </a:r>
                    </a:p>
                    <a:p>
                      <a:pPr algn="l"/>
                      <a:r>
                        <a:rPr sz="1575" b="0">
                          <a:solidFill>
                            <a:srgbClr val="152D42"/>
                          </a:solidFill>
                          <a:latin typeface="Meiryo UI"/>
                          <a:ea typeface="Meiryo UI"/>
                          <a:cs typeface="Meiryo UI"/>
                        </a:rPr>
                        <a:t>定</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持続受信能力・欠落率</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messages/s、受信率、同時GATT接続数の記載</a:t>
                      </a:r>
                    </a:p>
                    <a:p>
                      <a:pPr algn="l"/>
                      <a:r>
                        <a:rPr sz="1575" b="0">
                          <a:solidFill>
                            <a:srgbClr val="152D42"/>
                          </a:solidFill>
                          <a:latin typeface="Meiryo UI"/>
                          <a:ea typeface="Meiryo UI"/>
                          <a:cs typeface="Meiryo UI"/>
                        </a:rPr>
                        <a:t>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数値未提示</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長時間負荷、Wi-Fi同時通信、フィルター・集約設定ごとに測</a:t>
                      </a:r>
                    </a:p>
                    <a:p>
                      <a:pPr algn="l"/>
                      <a:r>
                        <a:rPr sz="1575" b="0">
                          <a:solidFill>
                            <a:srgbClr val="152D42"/>
                          </a:solidFill>
                          <a:latin typeface="Meiryo UI"/>
                          <a:ea typeface="Meiryo UI"/>
                          <a:cs typeface="Meiryo UI"/>
                        </a:rPr>
                        <a:t>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実効転送速度</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LAN／Wi-Fi／LTE／TLS／VPNの実効値なし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数値未提示</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電波強度、Packet長、暗号化、Server条件を明記</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データ・通知遅延</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計測・GW受信・クラウド到達・通知の遅延値なし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数値未提示</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各段階を分けてp50/p95・最大値を評価</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受信距離・設置許容範</a:t>
                      </a:r>
                    </a:p>
                    <a:p>
                      <a:pPr algn="l"/>
                      <a:r>
                        <a:rPr sz="1575" b="1">
                          <a:solidFill>
                            <a:srgbClr val="152D42"/>
                          </a:solidFill>
                          <a:latin typeface="Meiryo UI"/>
                          <a:ea typeface="Meiryo UI"/>
                          <a:cs typeface="Meiryo UI"/>
                        </a:rPr>
                        <a:t>囲</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保証距離、壁・金属扉・棚を含む評価なし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数値未提示</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PHY、相手機器、見通し、設置位置、RSSIと欠落率を測定</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保存・再送能力</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保存容量・保持時間・再送速度の確定値なし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数値未提示</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回線断時間、停電、保存満杯、復旧後の欠損・順序・重複</a:t>
                      </a:r>
                    </a:p>
                    <a:p>
                      <a:pPr algn="l"/>
                      <a:r>
                        <a:rPr sz="1575" b="0">
                          <a:solidFill>
                            <a:srgbClr val="152D42"/>
                          </a:solidFill>
                          <a:latin typeface="Meiryo UI"/>
                          <a:ea typeface="Meiryo UI"/>
                          <a:cs typeface="Meiryo UI"/>
                        </a:rPr>
                        <a:t>を評価</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起動・障害復旧・OTA</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現行版の保証時間・成功率の記載なし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数値未提示</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回線断／AP断／アプリ停止／更新中断を分けて測定</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消費電力・連続運転</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待機／送信／弱電界／起動時の測定値なし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数値未提示</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入力電圧、最大電流、温度上昇、RAM増加、再起動回数</a:t>
                      </a:r>
                    </a:p>
                    <a:p>
                      <a:pPr algn="l"/>
                      <a:r>
                        <a:rPr sz="1575" b="0">
                          <a:solidFill>
                            <a:srgbClr val="152D42"/>
                          </a:solidFill>
                          <a:latin typeface="Meiryo UI"/>
                          <a:ea typeface="Meiryo UI"/>
                          <a:cs typeface="Meiryo UI"/>
                        </a:rPr>
                        <a:t>を測定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563E94FF-B9D4-4634-B40D-A5488653871B}"/>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「数値未提示」は提供資料に測定結果・保証値がないことを示します。製品側で試験未実施と断定するものではありません。</a:t>
            </a:r>
          </a:p>
        </p:txBody>
      </p:sp>
      <p:sp>
        <p:nvSpPr>
          <p:cNvPr id="5" name="footer-rule">
            <a:extLst xmlns:a="http://schemas.openxmlformats.org/drawingml/2006/main">
              <a:ext uri="{FF2B5EF4-FFF2-40B4-BE49-F238E27FC236}">
                <a16:creationId xmlns:a16="http://schemas.microsoft.com/office/drawing/2014/main" id="{22C1756D-90E2-43C1-9B98-9D19E9C1C3C3}"/>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388457C9-D4DC-4F38-8D22-DFD3074939EF}"/>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H、M、Sを照合。評価方法は本用途向けの提案</a:t>
            </a:r>
          </a:p>
        </p:txBody>
      </p:sp>
      <p:sp>
        <p:nvSpPr>
          <p:cNvPr id="7" name="page">
            <a:extLst xmlns:a="http://schemas.openxmlformats.org/drawingml/2006/main">
              <a:ext uri="{FF2B5EF4-FFF2-40B4-BE49-F238E27FC236}">
                <a16:creationId xmlns:a16="http://schemas.microsoft.com/office/drawing/2014/main" id="{73E057D5-3076-4EDA-898D-83A4150EF12D}"/>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18 / 25</a:t>
            </a:r>
          </a:p>
        </p:txBody>
      </p:sp>
    </p:spTree>
    <p:extLst>
      <p:ext uri="{BB962C8B-B14F-4D97-AF65-F5344CB8AC3E}">
        <p14:creationId xmlns:p14="http://schemas.microsoft.com/office/powerpoint/2010/main" val="232466579"/>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57A61535-49FF-439A-A66A-6042373BDC2E}"/>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標準構成の制約と、未確定機能</a:t>
            </a:r>
          </a:p>
        </p:txBody>
      </p:sp>
      <p:sp>
        <p:nvSpPr>
          <p:cNvPr id="2" name="subtitle">
            <a:extLst xmlns:a="http://schemas.openxmlformats.org/drawingml/2006/main">
              <a:ext uri="{FF2B5EF4-FFF2-40B4-BE49-F238E27FC236}">
                <a16:creationId xmlns:a16="http://schemas.microsoft.com/office/drawing/2014/main" id="{0DE7981A-06D3-4320-A28D-C3FBDB5CE5F4}"/>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非対応の明記・追加要求・情報不足を混同しないための整理</a:t>
            </a:r>
          </a:p>
        </p:txBody>
      </p:sp>
      <p:graphicFrame>
        <p:nvGraphicFramePr>
          <p:cNvPr id="3" name="仕様・機能一覧">
            <a:extLst xmlns:a="http://schemas.openxmlformats.org/drawingml/2006/main">
              <a:ext uri="{FF2B5EF4-FFF2-40B4-BE49-F238E27FC236}">
                <a16:creationId xmlns:a16="http://schemas.microsoft.com/office/drawing/2014/main" id="{E35B651A-162B-4D60-A247-FA29BB6E70B0}"/>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Ethernet速度／</a:t>
                      </a:r>
                    </a:p>
                    <a:p>
                      <a:pPr algn="l"/>
                      <a:r>
                        <a:rPr sz="1575" b="1">
                          <a:solidFill>
                            <a:srgbClr val="152D42"/>
                          </a:solidFill>
                          <a:latin typeface="Meiryo UI"/>
                          <a:ea typeface="Meiryo UI"/>
                          <a:cs typeface="Meiryo UI"/>
                        </a:rPr>
                        <a:t>ポート数</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掲載構成は100Base-T ×1</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構成制約</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Gigabitや複数LANを必要とする案件は構成追加・別機種</a:t>
                      </a:r>
                    </a:p>
                    <a:p>
                      <a:pPr algn="l"/>
                      <a:r>
                        <a:rPr sz="1575" b="0">
                          <a:solidFill>
                            <a:srgbClr val="152D42"/>
                          </a:solidFill>
                          <a:latin typeface="Meiryo UI"/>
                          <a:ea typeface="Meiryo UI"/>
                          <a:cs typeface="Meiryo UI"/>
                        </a:rPr>
                        <a:t>等を検討 [H]</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BLE＋SONAS</a:t>
                      </a:r>
                    </a:p>
                    <a:p>
                      <a:pPr algn="l"/>
                      <a:r>
                        <a:rPr sz="1575" b="1">
                          <a:solidFill>
                            <a:srgbClr val="152D42"/>
                          </a:solidFill>
                          <a:latin typeface="Meiryo UI"/>
                          <a:ea typeface="Meiryo UI"/>
                          <a:cs typeface="Meiryo UI"/>
                        </a:rPr>
                        <a:t>同時利用</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2024ソフト資料で不可と明記</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A1392A"/>
                          </a:solidFill>
                          <a:latin typeface="Meiryo UI"/>
                          <a:ea typeface="Meiryo UI"/>
                          <a:cs typeface="Meiryo UI"/>
                        </a:rPr>
                        <a:t>同時不可</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同時収集を約束せず、改版・別構成の可否を確認 [S s.32</a:t>
                      </a:r>
                    </a:p>
                    <a:p>
                      <a:pPr algn="l"/>
                      <a:r>
                        <a:rPr sz="1575" b="0">
                          <a:solidFill>
                            <a:srgbClr val="152D42"/>
                          </a:solidFill>
                          <a:latin typeface="Meiryo UI"/>
                          <a:ea typeface="Meiryo UI"/>
                          <a:cs typeface="Meiryo UI"/>
                        </a:rPr>
                        <a:t>]</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RS-485等の専用I/O</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標準端子表・外観に記載なし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未記載をソフト対応不可と同一視せず、物理・ドライバー両方</a:t>
                      </a:r>
                    </a:p>
                    <a:p>
                      <a:pPr algn="l"/>
                      <a:r>
                        <a:rPr sz="1575" b="0">
                          <a:solidFill>
                            <a:srgbClr val="152D42"/>
                          </a:solidFill>
                          <a:latin typeface="Meiryo UI"/>
                          <a:ea typeface="Meiryo UI"/>
                          <a:cs typeface="Meiryo UI"/>
                        </a:rPr>
                        <a:t>を確認 [H,M]</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遠隔FW更新／GNSS</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2023マニュアルで未実装</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旧版未実装</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2026年の出荷版で実装済みか、リリースノートと実機で確認</a:t>
                      </a:r>
                    </a:p>
                    <a:p>
                      <a:pPr algn="l"/>
                      <a:r>
                        <a:rPr sz="1575" b="0">
                          <a:solidFill>
                            <a:srgbClr val="152D42"/>
                          </a:solidFill>
                          <a:latin typeface="Meiryo UI"/>
                          <a:ea typeface="Meiryo UI"/>
                          <a:cs typeface="Meiryo UI"/>
                        </a:rPr>
                        <a:t>[M p.8,10]</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保存・再送／FTP／</a:t>
                      </a:r>
                    </a:p>
                    <a:p>
                      <a:pPr algn="l"/>
                      <a:r>
                        <a:rPr sz="1575" b="1">
                          <a:solidFill>
                            <a:srgbClr val="152D42"/>
                          </a:solidFill>
                          <a:latin typeface="Meiryo UI"/>
                          <a:ea typeface="Meiryo UI"/>
                          <a:cs typeface="Meiryo UI"/>
                        </a:rPr>
                        <a:t>NTPサーバー</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2024ソフト資料で追加要求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追加要求</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要求があることと開発完了を区別 [S s.7–12]</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Wi-SUN／</a:t>
                      </a:r>
                    </a:p>
                    <a:p>
                      <a:pPr algn="l"/>
                      <a:r>
                        <a:rPr sz="1575" b="1">
                          <a:solidFill>
                            <a:srgbClr val="152D42"/>
                          </a:solidFill>
                          <a:latin typeface="Meiryo UI"/>
                          <a:ea typeface="Meiryo UI"/>
                          <a:cs typeface="Meiryo UI"/>
                        </a:rPr>
                        <a:t>WireGuard</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Wi-SUN方式はTBD、WireGuardは検討</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未確定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採用方式・標準/Option・開発条件を確認 [H,S s.7]</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LOG／Firewall／</a:t>
                      </a:r>
                    </a:p>
                    <a:p>
                      <a:pPr algn="l"/>
                      <a:r>
                        <a:rPr sz="1575" b="1">
                          <a:solidFill>
                            <a:srgbClr val="152D42"/>
                          </a:solidFill>
                          <a:latin typeface="Meiryo UI"/>
                          <a:ea typeface="Meiryo UI"/>
                          <a:cs typeface="Meiryo UI"/>
                        </a:rPr>
                        <a:t>SONAS機能</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未完成表示を含む</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未完成表記</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現行版での完成範囲、修正・接続試験を確認 [S s.7,14]</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その他の</a:t>
                      </a:r>
                    </a:p>
                    <a:p>
                      <a:pPr algn="l"/>
                      <a:r>
                        <a:rPr sz="1575" b="1">
                          <a:solidFill>
                            <a:srgbClr val="152D42"/>
                          </a:solidFill>
                          <a:latin typeface="Meiryo UI"/>
                          <a:ea typeface="Meiryo UI"/>
                          <a:cs typeface="Meiryo UI"/>
                        </a:rPr>
                        <a:t>一般Gateway機能</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未記載の項目も本資料の各機能表に掲載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526778"/>
                          </a:solidFill>
                          <a:latin typeface="Meiryo UI"/>
                          <a:ea typeface="Meiryo UI"/>
                          <a:cs typeface="Meiryo UI"/>
                        </a:rPr>
                        <a:t>記載なし</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必要機能ごとに搭載／追加開発／対象外を確定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BCFCABE0-E9AB-4F17-BDC4-CA5530C9C15B}"/>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本製品の機能を一般的なGatewayすべてと比較した優劣表ではありません。案件の必須要件と出荷構成を照合するための一覧です。</a:t>
            </a:r>
          </a:p>
        </p:txBody>
      </p:sp>
      <p:sp>
        <p:nvSpPr>
          <p:cNvPr id="5" name="footer-rule">
            <a:extLst xmlns:a="http://schemas.openxmlformats.org/drawingml/2006/main">
              <a:ext uri="{FF2B5EF4-FFF2-40B4-BE49-F238E27FC236}">
                <a16:creationId xmlns:a16="http://schemas.microsoft.com/office/drawing/2014/main" id="{17D8E664-E210-4E00-AFE2-E9A1F650EEAD}"/>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4BBFE505-1F11-4439-9D28-BA1EBA468989}"/>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 s.1、M p.3,8,10、S s.7–14,32</a:t>
            </a:r>
          </a:p>
        </p:txBody>
      </p:sp>
      <p:sp>
        <p:nvSpPr>
          <p:cNvPr id="7" name="page">
            <a:extLst xmlns:a="http://schemas.openxmlformats.org/drawingml/2006/main">
              <a:ext uri="{FF2B5EF4-FFF2-40B4-BE49-F238E27FC236}">
                <a16:creationId xmlns:a16="http://schemas.microsoft.com/office/drawing/2014/main" id="{253D7715-DDCD-4DFB-9AE7-648862F03493}"/>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19 / 25</a:t>
            </a:r>
          </a:p>
        </p:txBody>
      </p:sp>
    </p:spTree>
    <p:extLst>
      <p:ext uri="{BB962C8B-B14F-4D97-AF65-F5344CB8AC3E}">
        <p14:creationId xmlns:p14="http://schemas.microsoft.com/office/powerpoint/2010/main" val="1510323015"/>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85FC5EB3-8107-4C5B-9A68-A3CF8322982C}"/>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提供条件・量産導入・サポート</a:t>
            </a:r>
          </a:p>
        </p:txBody>
      </p:sp>
      <p:sp>
        <p:nvSpPr>
          <p:cNvPr id="2" name="subtitle">
            <a:extLst xmlns:a="http://schemas.openxmlformats.org/drawingml/2006/main">
              <a:ext uri="{FF2B5EF4-FFF2-40B4-BE49-F238E27FC236}">
                <a16:creationId xmlns:a16="http://schemas.microsoft.com/office/drawing/2014/main" id="{8C7632AB-7E1C-42DF-B112-F3E934D29994}"/>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ソリューションへの採用前に合意しておきたい商用・保守条件</a:t>
            </a:r>
          </a:p>
        </p:txBody>
      </p:sp>
      <p:graphicFrame>
        <p:nvGraphicFramePr>
          <p:cNvPr id="3" name="仕様・機能一覧">
            <a:extLst xmlns:a="http://schemas.openxmlformats.org/drawingml/2006/main">
              <a:ext uri="{FF2B5EF4-FFF2-40B4-BE49-F238E27FC236}">
                <a16:creationId xmlns:a16="http://schemas.microsoft.com/office/drawing/2014/main" id="{5AD7F37F-3422-4030-85C0-94DA7D9D2D9D}"/>
              </a:ext>
            </a:extLst>
          </p:cNvPr>
          <p:cNvGraphicFramePr/>
          <p:nvPr/>
        </p:nvGraphicFramePr>
        <p:xfrm>
          <a:off xmlns:a="http://schemas.openxmlformats.org/drawingml/2006/main" x="666750" y="1781175"/>
          <a:ext xmlns:a="http://schemas.openxmlformats.org/drawingml/2006/main" cx="13906500" cy="5600700"/>
        </p:xfrm>
        <a:graphic xmlns:a="http://schemas.openxmlformats.org/drawingml/2006/main">
          <a:graphicData uri="http://schemas.openxmlformats.org/drawingml/2006/table">
            <a:tbl>
              <a:tblPr firstRow="0" bandRow="0"/>
              <a:tblGrid>
                <a:gridCol w="2514600"/>
                <a:gridCol w="4695825"/>
                <a:gridCol w="1438275"/>
                <a:gridCol w="5257800"/>
              </a:tblGrid>
              <a:tr h="476250">
                <a:tc>
                  <a:txBody>
                    <a:bodyPr wrap="none" lIns="0" tIns="0" rIns="0" bIns="0">
                      <a:noAutofit/>
                    </a:bodyPr>
                    <a:lstStyle/>
                    <a:p>
                      <a:pPr algn="l"/>
                      <a:r>
                        <a:rPr sz="1650" b="1">
                          <a:solidFill>
                            <a:srgbClr val="FFFFFF"/>
                          </a:solidFill>
                          <a:latin typeface="Meiryo UI"/>
                          <a:ea typeface="Meiryo UI"/>
                          <a:cs typeface="Meiryo UI"/>
                        </a:rPr>
                        <a:t>確認項目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仕様・機能／資料の記載</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状態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採用時の確認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640556">
                <a:tc>
                  <a:txBody>
                    <a:bodyPr wrap="none" lIns="0" tIns="0" rIns="0" bIns="0">
                      <a:noAutofit/>
                    </a:bodyPr>
                    <a:lstStyle/>
                    <a:p>
                      <a:pPr algn="l"/>
                      <a:r>
                        <a:rPr sz="1575" b="1">
                          <a:solidFill>
                            <a:srgbClr val="152D42"/>
                          </a:solidFill>
                          <a:latin typeface="Meiryo UI"/>
                          <a:ea typeface="Meiryo UI"/>
                          <a:cs typeface="Meiryo UI"/>
                        </a:rPr>
                        <a:t>正式型番・構成管理</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iTm Gateway／iTV Gatewayの名称が混在</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正式製品名、型番、HW Revision、FW版、ドングル品番を</a:t>
                      </a:r>
                    </a:p>
                    <a:p>
                      <a:pPr algn="l"/>
                      <a:r>
                        <a:rPr sz="1575" b="0">
                          <a:solidFill>
                            <a:srgbClr val="152D42"/>
                          </a:solidFill>
                          <a:latin typeface="Meiryo UI"/>
                          <a:ea typeface="Meiryo UI"/>
                          <a:cs typeface="Meiryo UI"/>
                        </a:rPr>
                        <a:t>統一 [H,L,M,S]</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評価機・標準付属品</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提供条件と同梱品の確定一覧は未記載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電源、PoE機器、固定具、無線ドングル、SIMの範囲を確定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価格・ライセンス・回線費</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本体価格、数量条件、利用料の記載なし</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本体／Option／開発費／管理費／通信費／証明書運</a:t>
                      </a:r>
                    </a:p>
                    <a:p>
                      <a:pPr algn="l"/>
                      <a:r>
                        <a:rPr sz="1575" b="0">
                          <a:solidFill>
                            <a:srgbClr val="152D42"/>
                          </a:solidFill>
                          <a:latin typeface="Meiryo UI"/>
                          <a:ea typeface="Meiryo UI"/>
                          <a:cs typeface="Meiryo UI"/>
                        </a:rPr>
                        <a:t>用を分離</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カスタマイズ・開発支援</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SDK、API資料、ソース、受託開発の提供条件は未</a:t>
                      </a:r>
                    </a:p>
                    <a:p>
                      <a:pPr algn="l"/>
                      <a:r>
                        <a:rPr sz="1575" b="0">
                          <a:solidFill>
                            <a:srgbClr val="152D42"/>
                          </a:solidFill>
                          <a:latin typeface="Meiryo UI"/>
                          <a:ea typeface="Meiryo UI"/>
                          <a:cs typeface="Meiryo UI"/>
                        </a:rPr>
                        <a:t>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開発担当範囲、納品物、権利、保守責任、NRE・期間を合</a:t>
                      </a:r>
                    </a:p>
                    <a:p>
                      <a:pPr algn="l"/>
                      <a:r>
                        <a:rPr sz="1575" b="0">
                          <a:solidFill>
                            <a:srgbClr val="152D42"/>
                          </a:solidFill>
                          <a:latin typeface="Meiryo UI"/>
                          <a:ea typeface="Meiryo UI"/>
                          <a:cs typeface="Meiryo UI"/>
                        </a:rPr>
                        <a:t>意</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量産・設定・受入検査</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納期、最小数量、設定済み出荷条件は未記載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個体ID・鍵の投入、設定テンプレート、検査記録、追跡性を</a:t>
                      </a:r>
                    </a:p>
                    <a:p>
                      <a:pPr algn="l"/>
                      <a:r>
                        <a:rPr sz="1575" b="0">
                          <a:solidFill>
                            <a:srgbClr val="152D42"/>
                          </a:solidFill>
                          <a:latin typeface="Meiryo UI"/>
                          <a:ea typeface="Meiryo UI"/>
                          <a:cs typeface="Meiryo UI"/>
                        </a:rPr>
                        <a:t>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長期供給／変更通知</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供給期間・PCN・EOL・最終発注条件は未記載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通信モジュール・ドングル・OSを含む供給・互換性管理を確認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640556">
                <a:tc>
                  <a:txBody>
                    <a:bodyPr wrap="none" lIns="0" tIns="0" rIns="0" bIns="0">
                      <a:noAutofit/>
                    </a:bodyPr>
                    <a:lstStyle/>
                    <a:p>
                      <a:pPr algn="l"/>
                      <a:r>
                        <a:rPr sz="1575" b="1">
                          <a:solidFill>
                            <a:srgbClr val="152D42"/>
                          </a:solidFill>
                          <a:latin typeface="Meiryo UI"/>
                          <a:ea typeface="Meiryo UI"/>
                          <a:cs typeface="Meiryo UI"/>
                        </a:rPr>
                        <a:t>保証・修理・保守交換</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保証期間・修理窓口・代替機・RMAは未記載</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障害切分け、返却データ処理、交換後の設定・鍵復旧を合</a:t>
                      </a:r>
                    </a:p>
                    <a:p>
                      <a:pPr algn="l"/>
                      <a:r>
                        <a:rPr sz="1575" b="0">
                          <a:solidFill>
                            <a:srgbClr val="152D42"/>
                          </a:solidFill>
                          <a:latin typeface="Meiryo UI"/>
                          <a:ea typeface="Meiryo UI"/>
                          <a:cs typeface="Meiryo UI"/>
                        </a:rPr>
                        <a:t>意</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640556">
                <a:tc>
                  <a:txBody>
                    <a:bodyPr wrap="none" lIns="0" tIns="0" rIns="0" bIns="0">
                      <a:noAutofit/>
                    </a:bodyPr>
                    <a:lstStyle/>
                    <a:p>
                      <a:pPr algn="l"/>
                      <a:r>
                        <a:rPr sz="1575" b="1">
                          <a:solidFill>
                            <a:srgbClr val="152D42"/>
                          </a:solidFill>
                          <a:latin typeface="Meiryo UI"/>
                          <a:ea typeface="Meiryo UI"/>
                          <a:cs typeface="Meiryo UI"/>
                        </a:rPr>
                        <a:t>FW／脆弱性サポート</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対応期間、修正・配信方針、SLAは未記載</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ctr"/>
                      <a:r>
                        <a:rPr sz="1575" b="1">
                          <a:solidFill>
                            <a:srgbClr val="8B5A15"/>
                          </a:solidFill>
                          <a:latin typeface="Meiryo UI"/>
                          <a:ea typeface="Meiryo UI"/>
                          <a:cs typeface="Meiryo UI"/>
                        </a:rPr>
                        <a:t>要確認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出荷可能期間とソフトサポート期間を分けて合意</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41705DB2-1F92-4BAA-97AE-28C94A4D0575}"/>
              </a:ext>
            </a:extLst>
          </p:cNvPr>
          <p:cNvSpPr>
            <a:spLocks xmlns:a="http://schemas.openxmlformats.org/drawingml/2006/main" noGrp="1"/>
          </p:cNvSpPr>
          <p:nvPr/>
        </p:nvSpPr>
        <p:spPr>
          <a:xfrm xmlns:a="http://schemas.openxmlformats.org/drawingml/2006/main">
            <a:off x="666750" y="7534275"/>
            <a:ext cx="13906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63" b="0">
                <a:solidFill>
                  <a:srgbClr val="152D42"/>
                </a:solidFill>
                <a:latin typeface="Meiryo UI"/>
                <a:ea typeface="Meiryo UI"/>
                <a:cs typeface="Meiryo UI"/>
              </a:defRPr>
            </a:defPPr>
            <a:lvl1pPr algn="l">
              <a:defRPr sz="1463" b="0">
                <a:solidFill>
                  <a:srgbClr val="152D42"/>
                </a:solidFill>
                <a:latin typeface="Meiryo UI"/>
                <a:ea typeface="Meiryo UI"/>
                <a:cs typeface="Meiryo UI"/>
              </a:defRPr>
            </a:lvl1pPr>
            <a:lvl2pPr algn="l">
              <a:defRPr sz="1463" b="0">
                <a:solidFill>
                  <a:srgbClr val="152D42"/>
                </a:solidFill>
                <a:latin typeface="Meiryo UI"/>
                <a:ea typeface="Meiryo UI"/>
                <a:cs typeface="Meiryo UI"/>
              </a:defRPr>
            </a:lvl2pPr>
            <a:lvl3pPr algn="l">
              <a:defRPr sz="1463" b="0">
                <a:solidFill>
                  <a:srgbClr val="152D42"/>
                </a:solidFill>
                <a:latin typeface="Meiryo UI"/>
                <a:ea typeface="Meiryo UI"/>
                <a:cs typeface="Meiryo UI"/>
              </a:defRPr>
            </a:lvl3pPr>
            <a:lvl4pPr algn="l">
              <a:defRPr sz="1463" b="0">
                <a:solidFill>
                  <a:srgbClr val="152D42"/>
                </a:solidFill>
                <a:latin typeface="Meiryo UI"/>
                <a:ea typeface="Meiryo UI"/>
                <a:cs typeface="Meiryo UI"/>
              </a:defRPr>
            </a:lvl4pPr>
            <a:lvl5pPr algn="l">
              <a:defRPr sz="1463" b="0">
                <a:solidFill>
                  <a:srgbClr val="152D42"/>
                </a:solidFill>
                <a:latin typeface="Meiryo UI"/>
                <a:ea typeface="Meiryo UI"/>
                <a:cs typeface="Meiryo UI"/>
              </a:defRPr>
            </a:lvl5pPr>
            <a:lvl6pPr algn="l">
              <a:defRPr sz="1463" b="0">
                <a:solidFill>
                  <a:srgbClr val="152D42"/>
                </a:solidFill>
                <a:latin typeface="Meiryo UI"/>
                <a:ea typeface="Meiryo UI"/>
                <a:cs typeface="Meiryo UI"/>
              </a:defRPr>
            </a:lvl6pPr>
            <a:lvl7pPr algn="l">
              <a:defRPr sz="1463" b="0">
                <a:solidFill>
                  <a:srgbClr val="152D42"/>
                </a:solidFill>
                <a:latin typeface="Meiryo UI"/>
                <a:ea typeface="Meiryo UI"/>
                <a:cs typeface="Meiryo UI"/>
              </a:defRPr>
            </a:lvl7pPr>
            <a:lvl8pPr algn="l">
              <a:defRPr sz="1463" b="0">
                <a:solidFill>
                  <a:srgbClr val="152D42"/>
                </a:solidFill>
                <a:latin typeface="Meiryo UI"/>
                <a:ea typeface="Meiryo UI"/>
                <a:cs typeface="Meiryo UI"/>
              </a:defRPr>
            </a:lvl8pPr>
            <a:lvl9pPr algn="l">
              <a:defRPr sz="1463" b="0">
                <a:solidFill>
                  <a:srgbClr val="152D42"/>
                </a:solidFill>
                <a:latin typeface="Meiryo UI"/>
                <a:ea typeface="Meiryo UI"/>
                <a:cs typeface="Meiryo UI"/>
              </a:defRPr>
            </a:lvl9pPr>
          </a:lstStyle>
          <a:p xmlns:a="http://schemas.openxmlformats.org/drawingml/2006/main">
            <a:pPr algn="l">
              <a:defRPr sz="1463" b="0">
                <a:solidFill>
                  <a:srgbClr val="152D42"/>
                </a:solidFill>
                <a:latin typeface="Meiryo UI"/>
                <a:ea typeface="Meiryo UI"/>
                <a:cs typeface="Meiryo UI"/>
              </a:defRPr>
            </a:pPr>
            <a:r>
              <a:rPr sz="1463" b="0">
                <a:solidFill>
                  <a:srgbClr val="152D42"/>
                </a:solidFill>
                <a:latin typeface="Meiryo UI"/>
                <a:ea typeface="Meiryo UI"/>
                <a:cs typeface="Meiryo UI"/>
              </a:rPr>
              <a:t>価格や追加開発可否は本資料では約束していません。要件・台数・構成・保守期間を定めたうえで見積条件を提示します。</a:t>
            </a:r>
          </a:p>
        </p:txBody>
      </p:sp>
      <p:sp>
        <p:nvSpPr>
          <p:cNvPr id="5" name="footer-rule">
            <a:extLst xmlns:a="http://schemas.openxmlformats.org/drawingml/2006/main">
              <a:ext uri="{FF2B5EF4-FFF2-40B4-BE49-F238E27FC236}">
                <a16:creationId xmlns:a16="http://schemas.microsoft.com/office/drawing/2014/main" id="{0E51590B-698E-4F16-8A0B-CB30AC619777}"/>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706C109B-13E3-4522-8245-84D8CD92A2BC}"/>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H、L、M、Sを照合；ライフサイクル評価項目の参考：R2、R3</a:t>
            </a:r>
          </a:p>
        </p:txBody>
      </p:sp>
      <p:sp>
        <p:nvSpPr>
          <p:cNvPr id="7" name="page">
            <a:extLst xmlns:a="http://schemas.openxmlformats.org/drawingml/2006/main">
              <a:ext uri="{FF2B5EF4-FFF2-40B4-BE49-F238E27FC236}">
                <a16:creationId xmlns:a16="http://schemas.microsoft.com/office/drawing/2014/main" id="{1A0831EB-2788-4714-9C0E-E405424C185E}"/>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20 / 25</a:t>
            </a:r>
          </a:p>
        </p:txBody>
      </p:sp>
    </p:spTree>
    <p:extLst>
      <p:ext uri="{BB962C8B-B14F-4D97-AF65-F5344CB8AC3E}">
        <p14:creationId xmlns:p14="http://schemas.microsoft.com/office/powerpoint/2010/main" val="134644737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0E4567F5-1779-4543-A143-073EE05B8969}"/>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案件との適合性の考え方</a:t>
            </a:r>
          </a:p>
        </p:txBody>
      </p:sp>
      <p:sp>
        <p:nvSpPr>
          <p:cNvPr id="2" name="subtitle">
            <a:extLst xmlns:a="http://schemas.openxmlformats.org/drawingml/2006/main">
              <a:ext uri="{FF2B5EF4-FFF2-40B4-BE49-F238E27FC236}">
                <a16:creationId xmlns:a16="http://schemas.microsoft.com/office/drawing/2014/main" id="{E00E6224-B5C0-4F40-8DCE-C1A7A1F1A6A6}"/>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まずはデータ収集・上位連携の適合性を確認し、追加要件を切り分けます</a:t>
            </a:r>
          </a:p>
        </p:txBody>
      </p:sp>
      <p:graphicFrame>
        <p:nvGraphicFramePr>
          <p:cNvPr id="3" name="採用評価">
            <a:extLst xmlns:a="http://schemas.openxmlformats.org/drawingml/2006/main">
              <a:ext uri="{FF2B5EF4-FFF2-40B4-BE49-F238E27FC236}">
                <a16:creationId xmlns:a16="http://schemas.microsoft.com/office/drawing/2014/main" id="{8CB60915-16F3-45A1-AB1D-9F3042B53125}"/>
              </a:ext>
            </a:extLst>
          </p:cNvPr>
          <p:cNvGraphicFramePr/>
          <p:nvPr/>
        </p:nvGraphicFramePr>
        <p:xfrm>
          <a:off xmlns:a="http://schemas.openxmlformats.org/drawingml/2006/main" x="666750" y="1790700"/>
          <a:ext xmlns:a="http://schemas.openxmlformats.org/drawingml/2006/main" cx="13906500" cy="5334000"/>
        </p:xfrm>
        <a:graphic xmlns:a="http://schemas.openxmlformats.org/drawingml/2006/main">
          <a:graphicData uri="http://schemas.openxmlformats.org/drawingml/2006/table">
            <a:tbl>
              <a:tblPr firstRow="0" bandRow="0"/>
              <a:tblGrid>
                <a:gridCol w="2857500"/>
                <a:gridCol w="5600700"/>
                <a:gridCol w="5448300"/>
              </a:tblGrid>
              <a:tr h="476250">
                <a:tc>
                  <a:txBody>
                    <a:bodyPr wrap="none" lIns="0" tIns="0" rIns="0" bIns="0">
                      <a:noAutofit/>
                    </a:bodyPr>
                    <a:lstStyle/>
                    <a:p>
                      <a:pPr algn="l"/>
                      <a:r>
                        <a:rPr sz="1650" b="1">
                          <a:solidFill>
                            <a:srgbClr val="FFFFFF"/>
                          </a:solidFill>
                          <a:latin typeface="Meiryo UI"/>
                          <a:ea typeface="Meiryo UI"/>
                          <a:cs typeface="Meiryo UI"/>
                        </a:rPr>
                        <a:t>想定案件</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本製品で検討しやすい部分</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採用を決める条件</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809625">
                <a:tc>
                  <a:txBody>
                    <a:bodyPr wrap="none" lIns="0" tIns="0" rIns="0" bIns="0">
                      <a:noAutofit/>
                    </a:bodyPr>
                    <a:lstStyle/>
                    <a:p>
                      <a:pPr algn="l"/>
                      <a:r>
                        <a:rPr sz="1800" b="1">
                          <a:solidFill>
                            <a:srgbClr val="152D42"/>
                          </a:solidFill>
                          <a:latin typeface="Meiryo UI"/>
                          <a:ea typeface="Meiryo UI"/>
                          <a:cs typeface="Meiryo UI"/>
                        </a:rPr>
                        <a:t>BLE温度・湿度の</a:t>
                      </a:r>
                    </a:p>
                    <a:p>
                      <a:pPr algn="l"/>
                      <a:r>
                        <a:rPr sz="1800" b="1">
                          <a:solidFill>
                            <a:srgbClr val="152D42"/>
                          </a:solidFill>
                          <a:latin typeface="Meiryo UI"/>
                          <a:ea typeface="Meiryo UI"/>
                          <a:cs typeface="Meiryo UI"/>
                        </a:rPr>
                        <a:t>見える化</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広告データの収集、フィルター、HTTP(S)/MQTT(S)送</a:t>
                      </a:r>
                    </a:p>
                    <a:p>
                      <a:pPr algn="l"/>
                      <a:r>
                        <a:rPr sz="1800" b="0">
                          <a:solidFill>
                            <a:srgbClr val="152D42"/>
                          </a:solidFill>
                          <a:latin typeface="Meiryo UI"/>
                          <a:ea typeface="Meiryo UI"/>
                          <a:cs typeface="Meiryo UI"/>
                        </a:rPr>
                        <a:t>信</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対応センサーとデコード、実効台数・距離・受信率の確</a:t>
                      </a:r>
                    </a:p>
                    <a:p>
                      <a:pPr algn="l"/>
                      <a:r>
                        <a:rPr sz="1800" b="0">
                          <a:solidFill>
                            <a:srgbClr val="152D42"/>
                          </a:solidFill>
                          <a:latin typeface="Meiryo UI"/>
                          <a:ea typeface="Meiryo UI"/>
                          <a:cs typeface="Meiryo UI"/>
                        </a:rPr>
                        <a:t>認</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809625">
                <a:tc>
                  <a:txBody>
                    <a:bodyPr wrap="none" lIns="0" tIns="0" rIns="0" bIns="0">
                      <a:noAutofit/>
                    </a:bodyPr>
                    <a:lstStyle/>
                    <a:p>
                      <a:pPr algn="l"/>
                      <a:r>
                        <a:rPr sz="1800" b="1">
                          <a:solidFill>
                            <a:srgbClr val="152D42"/>
                          </a:solidFill>
                          <a:latin typeface="Meiryo UI"/>
                          <a:ea typeface="Meiryo UI"/>
                          <a:cs typeface="Meiryo UI"/>
                        </a:rPr>
                        <a:t>店舗・倉庫の遠隔監視</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LTE・Wi-Fi・有線LAN、死活情報、Web設定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現場電源・電波・ネットワーク要件、遠隔保守条件の確</a:t>
                      </a:r>
                    </a:p>
                    <a:p>
                      <a:pPr algn="l"/>
                      <a:r>
                        <a:rPr sz="1800" b="0">
                          <a:solidFill>
                            <a:srgbClr val="152D42"/>
                          </a:solidFill>
                          <a:latin typeface="Meiryo UI"/>
                          <a:ea typeface="Meiryo UI"/>
                          <a:cs typeface="Meiryo UI"/>
                        </a:rPr>
                        <a:t>認</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809625">
                <a:tc>
                  <a:txBody>
                    <a:bodyPr wrap="none" lIns="0" tIns="0" rIns="0" bIns="0">
                      <a:noAutofit/>
                    </a:bodyPr>
                    <a:lstStyle/>
                    <a:p>
                      <a:pPr algn="l"/>
                      <a:r>
                        <a:rPr sz="1800" b="1">
                          <a:solidFill>
                            <a:srgbClr val="152D42"/>
                          </a:solidFill>
                          <a:latin typeface="Meiryo UI"/>
                          <a:ea typeface="Meiryo UI"/>
                          <a:cs typeface="Meiryo UI"/>
                        </a:rPr>
                        <a:t>温度履歴の保存・</a:t>
                      </a:r>
                    </a:p>
                    <a:p>
                      <a:pPr algn="l"/>
                      <a:r>
                        <a:rPr sz="1800" b="1">
                          <a:solidFill>
                            <a:srgbClr val="152D42"/>
                          </a:solidFill>
                          <a:latin typeface="Meiryo UI"/>
                          <a:ea typeface="Meiryo UI"/>
                          <a:cs typeface="Meiryo UI"/>
                        </a:rPr>
                        <a:t>逸脱通知</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センサーデータを上位アプリへ取り込む経路</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全履歴保持、通信断時再送、時刻品質、通知・監査</a:t>
                      </a:r>
                    </a:p>
                    <a:p>
                      <a:pPr algn="l"/>
                      <a:r>
                        <a:rPr sz="1800" b="0">
                          <a:solidFill>
                            <a:srgbClr val="152D42"/>
                          </a:solidFill>
                          <a:latin typeface="Meiryo UI"/>
                          <a:ea typeface="Meiryo UI"/>
                          <a:cs typeface="Meiryo UI"/>
                        </a:rPr>
                        <a:t>の補完</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809625">
                <a:tc>
                  <a:txBody>
                    <a:bodyPr wrap="none" lIns="0" tIns="0" rIns="0" bIns="0">
                      <a:noAutofit/>
                    </a:bodyPr>
                    <a:lstStyle/>
                    <a:p>
                      <a:pPr algn="l"/>
                      <a:r>
                        <a:rPr sz="1800" b="1">
                          <a:solidFill>
                            <a:srgbClr val="152D42"/>
                          </a:solidFill>
                          <a:latin typeface="Meiryo UI"/>
                          <a:ea typeface="Meiryo UI"/>
                          <a:cs typeface="Meiryo UI"/>
                        </a:rPr>
                        <a:t>既設設備のRS-485／</a:t>
                      </a:r>
                    </a:p>
                    <a:p>
                      <a:pPr algn="l"/>
                      <a:r>
                        <a:rPr sz="1800" b="1">
                          <a:solidFill>
                            <a:srgbClr val="152D42"/>
                          </a:solidFill>
                          <a:latin typeface="Meiryo UI"/>
                          <a:ea typeface="Meiryo UI"/>
                          <a:cs typeface="Meiryo UI"/>
                        </a:rPr>
                        <a:t>PLC接続</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上流通信経路の候補</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物理I/F・ドライバー・Modbus等が未確認。構成適合</a:t>
                      </a:r>
                    </a:p>
                    <a:p>
                      <a:pPr algn="l"/>
                      <a:r>
                        <a:rPr sz="1800" b="0">
                          <a:solidFill>
                            <a:srgbClr val="152D42"/>
                          </a:solidFill>
                          <a:latin typeface="Meiryo UI"/>
                          <a:ea typeface="Meiryo UI"/>
                          <a:cs typeface="Meiryo UI"/>
                        </a:rPr>
                        <a:t>が先決</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809625">
                <a:tc>
                  <a:txBody>
                    <a:bodyPr wrap="none" lIns="0" tIns="0" rIns="0" bIns="0">
                      <a:noAutofit/>
                    </a:bodyPr>
                    <a:lstStyle/>
                    <a:p>
                      <a:pPr algn="l"/>
                      <a:r>
                        <a:rPr sz="1800" b="1">
                          <a:solidFill>
                            <a:srgbClr val="152D42"/>
                          </a:solidFill>
                          <a:latin typeface="Meiryo UI"/>
                          <a:ea typeface="Meiryo UI"/>
                          <a:cs typeface="Meiryo UI"/>
                        </a:rPr>
                        <a:t>BLEと920MHzを</a:t>
                      </a:r>
                    </a:p>
                    <a:p>
                      <a:pPr algn="l"/>
                      <a:r>
                        <a:rPr sz="1800" b="1">
                          <a:solidFill>
                            <a:srgbClr val="152D42"/>
                          </a:solidFill>
                          <a:latin typeface="Meiryo UI"/>
                          <a:ea typeface="Meiryo UI"/>
                          <a:cs typeface="Meiryo UI"/>
                        </a:rPr>
                        <a:t>同時収集</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各方式の個別構成を検討</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資料上の同時利用制約を解消できる構成・版が必要</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809625">
                <a:tc>
                  <a:txBody>
                    <a:bodyPr wrap="none" lIns="0" tIns="0" rIns="0" bIns="0">
                      <a:noAutofit/>
                    </a:bodyPr>
                    <a:lstStyle/>
                    <a:p>
                      <a:pPr algn="l"/>
                      <a:r>
                        <a:rPr sz="1800" b="1">
                          <a:solidFill>
                            <a:srgbClr val="152D42"/>
                          </a:solidFill>
                          <a:latin typeface="Meiryo UI"/>
                          <a:ea typeface="Meiryo UI"/>
                          <a:cs typeface="Meiryo UI"/>
                        </a:rPr>
                        <a:t>屋外・低温庫内・重要な</a:t>
                      </a:r>
                    </a:p>
                    <a:p>
                      <a:pPr algn="l"/>
                      <a:r>
                        <a:rPr sz="1800" b="1">
                          <a:solidFill>
                            <a:srgbClr val="152D42"/>
                          </a:solidFill>
                          <a:latin typeface="Meiryo UI"/>
                          <a:ea typeface="Meiryo UI"/>
                          <a:cs typeface="Meiryo UI"/>
                        </a:rPr>
                        <a:t>連続運転</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用途に応じた外部システムとの組合せ検討</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温湿度・IP・停電対策・復旧・記録完全性の要求を先</a:t>
                      </a:r>
                    </a:p>
                    <a:p>
                      <a:pPr algn="l"/>
                      <a:r>
                        <a:rPr sz="1800" b="0">
                          <a:solidFill>
                            <a:srgbClr val="152D42"/>
                          </a:solidFill>
                          <a:latin typeface="Meiryo UI"/>
                          <a:ea typeface="Meiryo UI"/>
                          <a:cs typeface="Meiryo UI"/>
                        </a:rPr>
                        <a:t>に確定</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6FA0BC65-3104-4612-95FD-1C528571214A}"/>
              </a:ext>
            </a:extLst>
          </p:cNvPr>
          <p:cNvSpPr>
            <a:spLocks xmlns:a="http://schemas.openxmlformats.org/drawingml/2006/main" noGrp="1"/>
          </p:cNvSpPr>
          <p:nvPr/>
        </p:nvSpPr>
        <p:spPr>
          <a:xfrm xmlns:a="http://schemas.openxmlformats.org/drawingml/2006/main">
            <a:off x="666750" y="7334250"/>
            <a:ext cx="139065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152D42"/>
                </a:solidFill>
                <a:latin typeface="Meiryo UI"/>
                <a:ea typeface="Meiryo UI"/>
                <a:cs typeface="Meiryo UI"/>
              </a:defRPr>
            </a:defPPr>
            <a:lvl1pPr algn="l">
              <a:defRPr sz="1650" b="0">
                <a:solidFill>
                  <a:srgbClr val="152D42"/>
                </a:solidFill>
                <a:latin typeface="Meiryo UI"/>
                <a:ea typeface="Meiryo UI"/>
                <a:cs typeface="Meiryo UI"/>
              </a:defRPr>
            </a:lvl1pPr>
            <a:lvl2pPr algn="l">
              <a:defRPr sz="1650" b="0">
                <a:solidFill>
                  <a:srgbClr val="152D42"/>
                </a:solidFill>
                <a:latin typeface="Meiryo UI"/>
                <a:ea typeface="Meiryo UI"/>
                <a:cs typeface="Meiryo UI"/>
              </a:defRPr>
            </a:lvl2pPr>
            <a:lvl3pPr algn="l">
              <a:defRPr sz="1650" b="0">
                <a:solidFill>
                  <a:srgbClr val="152D42"/>
                </a:solidFill>
                <a:latin typeface="Meiryo UI"/>
                <a:ea typeface="Meiryo UI"/>
                <a:cs typeface="Meiryo UI"/>
              </a:defRPr>
            </a:lvl3pPr>
            <a:lvl4pPr algn="l">
              <a:defRPr sz="1650" b="0">
                <a:solidFill>
                  <a:srgbClr val="152D42"/>
                </a:solidFill>
                <a:latin typeface="Meiryo UI"/>
                <a:ea typeface="Meiryo UI"/>
                <a:cs typeface="Meiryo UI"/>
              </a:defRPr>
            </a:lvl4pPr>
            <a:lvl5pPr algn="l">
              <a:defRPr sz="1650" b="0">
                <a:solidFill>
                  <a:srgbClr val="152D42"/>
                </a:solidFill>
                <a:latin typeface="Meiryo UI"/>
                <a:ea typeface="Meiryo UI"/>
                <a:cs typeface="Meiryo UI"/>
              </a:defRPr>
            </a:lvl5pPr>
            <a:lvl6pPr algn="l">
              <a:defRPr sz="1650" b="0">
                <a:solidFill>
                  <a:srgbClr val="152D42"/>
                </a:solidFill>
                <a:latin typeface="Meiryo UI"/>
                <a:ea typeface="Meiryo UI"/>
                <a:cs typeface="Meiryo UI"/>
              </a:defRPr>
            </a:lvl6pPr>
            <a:lvl7pPr algn="l">
              <a:defRPr sz="1650" b="0">
                <a:solidFill>
                  <a:srgbClr val="152D42"/>
                </a:solidFill>
                <a:latin typeface="Meiryo UI"/>
                <a:ea typeface="Meiryo UI"/>
                <a:cs typeface="Meiryo UI"/>
              </a:defRPr>
            </a:lvl7pPr>
            <a:lvl8pPr algn="l">
              <a:defRPr sz="1650" b="0">
                <a:solidFill>
                  <a:srgbClr val="152D42"/>
                </a:solidFill>
                <a:latin typeface="Meiryo UI"/>
                <a:ea typeface="Meiryo UI"/>
                <a:cs typeface="Meiryo UI"/>
              </a:defRPr>
            </a:lvl8pPr>
            <a:lvl9pPr algn="l">
              <a:defRPr sz="1650" b="0">
                <a:solidFill>
                  <a:srgbClr val="152D42"/>
                </a:solidFill>
                <a:latin typeface="Meiryo UI"/>
                <a:ea typeface="Meiryo UI"/>
                <a:cs typeface="Meiryo UI"/>
              </a:defRPr>
            </a:lvl9pPr>
          </a:lstStyle>
          <a:p xmlns:a="http://schemas.openxmlformats.org/drawingml/2006/main">
            <a:pPr algn="l">
              <a:defRPr sz="1650" b="0">
                <a:solidFill>
                  <a:srgbClr val="152D42"/>
                </a:solidFill>
                <a:latin typeface="Meiryo UI"/>
                <a:ea typeface="Meiryo UI"/>
                <a:cs typeface="Meiryo UI"/>
              </a:defRPr>
            </a:pPr>
            <a:r>
              <a:rPr sz="1650" b="0">
                <a:solidFill>
                  <a:srgbClr val="152D42"/>
                </a:solidFill>
                <a:latin typeface="Meiryo UI"/>
                <a:ea typeface="Meiryo UI"/>
                <a:cs typeface="Meiryo UI"/>
              </a:rPr>
              <a:t>アラート、帳票、データ保存、校正管理等を、お客様のサービスに合わせて設計するための通信・収集機器として位置づけます。</a:t>
            </a:r>
          </a:p>
        </p:txBody>
      </p:sp>
      <p:sp>
        <p:nvSpPr>
          <p:cNvPr id="5" name="footer-rule">
            <a:extLst xmlns:a="http://schemas.openxmlformats.org/drawingml/2006/main">
              <a:ext uri="{FF2B5EF4-FFF2-40B4-BE49-F238E27FC236}">
                <a16:creationId xmlns:a16="http://schemas.microsoft.com/office/drawing/2014/main" id="{5381DF45-0B5F-4286-965C-4F7D7E47DDB9}"/>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69E95BB9-DE4B-4FC0-8B9B-169DBA840ABA}"/>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H、M、Sに基づく用途適合の整理。採用実績・対応保証を示すものではありません</a:t>
            </a:r>
          </a:p>
        </p:txBody>
      </p:sp>
      <p:sp>
        <p:nvSpPr>
          <p:cNvPr id="7" name="page">
            <a:extLst xmlns:a="http://schemas.openxmlformats.org/drawingml/2006/main">
              <a:ext uri="{FF2B5EF4-FFF2-40B4-BE49-F238E27FC236}">
                <a16:creationId xmlns:a16="http://schemas.microsoft.com/office/drawing/2014/main" id="{070F97E4-ED17-490B-9FEE-E85FFC1D8C02}"/>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21 / 25</a:t>
            </a:r>
          </a:p>
        </p:txBody>
      </p:sp>
    </p:spTree>
    <p:extLst>
      <p:ext uri="{BB962C8B-B14F-4D97-AF65-F5344CB8AC3E}">
        <p14:creationId xmlns:p14="http://schemas.microsoft.com/office/powerpoint/2010/main" val="2127872488"/>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CB5ACB91-B306-41B2-A264-D281E876E5B2}"/>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温度管理向けPoCの評価項目</a:t>
            </a:r>
          </a:p>
        </p:txBody>
      </p:sp>
      <p:sp>
        <p:nvSpPr>
          <p:cNvPr id="2" name="subtitle">
            <a:extLst xmlns:a="http://schemas.openxmlformats.org/drawingml/2006/main">
              <a:ext uri="{FF2B5EF4-FFF2-40B4-BE49-F238E27FC236}">
                <a16:creationId xmlns:a16="http://schemas.microsoft.com/office/drawing/2014/main" id="{E83CCBC1-7A2C-4075-8DA7-B4F71E40235A}"/>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以下は試験計画の例。台数・周期・合格基準は案件要件に合わせて合意します</a:t>
            </a:r>
          </a:p>
        </p:txBody>
      </p:sp>
      <p:graphicFrame>
        <p:nvGraphicFramePr>
          <p:cNvPr id="3" name="採用評価">
            <a:extLst xmlns:a="http://schemas.openxmlformats.org/drawingml/2006/main">
              <a:ext uri="{FF2B5EF4-FFF2-40B4-BE49-F238E27FC236}">
                <a16:creationId xmlns:a16="http://schemas.microsoft.com/office/drawing/2014/main" id="{6B22E1BD-C4D5-4372-864B-C717C3BE5F99}"/>
              </a:ext>
            </a:extLst>
          </p:cNvPr>
          <p:cNvGraphicFramePr/>
          <p:nvPr/>
        </p:nvGraphicFramePr>
        <p:xfrm>
          <a:off xmlns:a="http://schemas.openxmlformats.org/drawingml/2006/main" x="666750" y="1790700"/>
          <a:ext xmlns:a="http://schemas.openxmlformats.org/drawingml/2006/main" cx="13906500" cy="5334000"/>
        </p:xfrm>
        <a:graphic xmlns:a="http://schemas.openxmlformats.org/drawingml/2006/main">
          <a:graphicData uri="http://schemas.openxmlformats.org/drawingml/2006/table">
            <a:tbl>
              <a:tblPr firstRow="0" bandRow="0"/>
              <a:tblGrid>
                <a:gridCol w="2857500"/>
                <a:gridCol w="5600700"/>
                <a:gridCol w="5448300"/>
              </a:tblGrid>
              <a:tr h="476250">
                <a:tc>
                  <a:txBody>
                    <a:bodyPr wrap="none" lIns="0" tIns="0" rIns="0" bIns="0">
                      <a:noAutofit/>
                    </a:bodyPr>
                    <a:lstStyle/>
                    <a:p>
                      <a:pPr algn="l"/>
                      <a:r>
                        <a:rPr sz="1650" b="1">
                          <a:solidFill>
                            <a:srgbClr val="FFFFFF"/>
                          </a:solidFill>
                          <a:latin typeface="Meiryo UI"/>
                          <a:ea typeface="Meiryo UI"/>
                          <a:cs typeface="Meiryo UI"/>
                        </a:rPr>
                        <a:t>評価項目</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試験条件・確認方法の例</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残す結果</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809625">
                <a:tc>
                  <a:txBody>
                    <a:bodyPr wrap="none" lIns="0" tIns="0" rIns="0" bIns="0">
                      <a:noAutofit/>
                    </a:bodyPr>
                    <a:lstStyle/>
                    <a:p>
                      <a:pPr algn="l"/>
                      <a:r>
                        <a:rPr sz="1800" b="1">
                          <a:solidFill>
                            <a:srgbClr val="152D42"/>
                          </a:solidFill>
                          <a:latin typeface="Meiryo UI"/>
                          <a:ea typeface="Meiryo UI"/>
                          <a:cs typeface="Meiryo UI"/>
                        </a:rPr>
                        <a:t>データ適合</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採用候補センサーで温度・電池・ID・時刻をデコードし、</a:t>
                      </a:r>
                    </a:p>
                    <a:p>
                      <a:pPr algn="l"/>
                      <a:r>
                        <a:rPr sz="1800" b="0">
                          <a:solidFill>
                            <a:srgbClr val="152D42"/>
                          </a:solidFill>
                          <a:latin typeface="Meiryo UI"/>
                          <a:ea typeface="Meiryo UI"/>
                          <a:cs typeface="Meiryo UI"/>
                        </a:rPr>
                        <a:t>基準記録と照合</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Payload仕様、単位・Byte順、誤値・欠測の扱い</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809625">
                <a:tc>
                  <a:txBody>
                    <a:bodyPr wrap="none" lIns="0" tIns="0" rIns="0" bIns="0">
                      <a:noAutofit/>
                    </a:bodyPr>
                    <a:lstStyle/>
                    <a:p>
                      <a:pPr algn="l"/>
                      <a:r>
                        <a:rPr sz="1800" b="1">
                          <a:solidFill>
                            <a:srgbClr val="152D42"/>
                          </a:solidFill>
                          <a:latin typeface="Meiryo UI"/>
                          <a:ea typeface="Meiryo UI"/>
                          <a:cs typeface="Meiryo UI"/>
                        </a:rPr>
                        <a:t>収集・転送負荷</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例：20台、1台60秒周期、24時間。センサー側送信履</a:t>
                      </a:r>
                    </a:p>
                    <a:p>
                      <a:pPr algn="l"/>
                      <a:r>
                        <a:rPr sz="1800" b="0">
                          <a:solidFill>
                            <a:srgbClr val="152D42"/>
                          </a:solidFill>
                          <a:latin typeface="Meiryo UI"/>
                          <a:ea typeface="Meiryo UI"/>
                          <a:cs typeface="Meiryo UI"/>
                        </a:rPr>
                        <a:t>歴と受信件数を照合</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28,800件/日の論理発報を基準に、欠損・重複・遅延</a:t>
                      </a:r>
                    </a:p>
                    <a:p>
                      <a:pPr algn="l"/>
                      <a:r>
                        <a:rPr sz="1800" b="0">
                          <a:solidFill>
                            <a:srgbClr val="152D42"/>
                          </a:solidFill>
                          <a:latin typeface="Meiryo UI"/>
                          <a:ea typeface="Meiryo UI"/>
                          <a:cs typeface="Meiryo UI"/>
                        </a:rPr>
                        <a:t>を評価</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809625">
                <a:tc>
                  <a:txBody>
                    <a:bodyPr wrap="none" lIns="0" tIns="0" rIns="0" bIns="0">
                      <a:noAutofit/>
                    </a:bodyPr>
                    <a:lstStyle/>
                    <a:p>
                      <a:pPr algn="l"/>
                      <a:r>
                        <a:rPr sz="1800" b="1">
                          <a:solidFill>
                            <a:srgbClr val="152D42"/>
                          </a:solidFill>
                          <a:latin typeface="Meiryo UI"/>
                          <a:ea typeface="Meiryo UI"/>
                          <a:cs typeface="Meiryo UI"/>
                        </a:rPr>
                        <a:t>通信断・復旧</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例：上流回線を2時間遮断。同条件なら2,400件の論</a:t>
                      </a:r>
                    </a:p>
                    <a:p>
                      <a:pPr algn="l"/>
                      <a:r>
                        <a:rPr sz="1800" b="0">
                          <a:solidFill>
                            <a:srgbClr val="152D42"/>
                          </a:solidFill>
                          <a:latin typeface="Meiryo UI"/>
                          <a:ea typeface="Meiryo UI"/>
                          <a:cs typeface="Meiryo UI"/>
                        </a:rPr>
                        <a:t>理発報が発生</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保存場所、欠損、再送順序、重複、復旧時間、電源</a:t>
                      </a:r>
                    </a:p>
                    <a:p>
                      <a:pPr algn="l"/>
                      <a:r>
                        <a:rPr sz="1800" b="0">
                          <a:solidFill>
                            <a:srgbClr val="152D42"/>
                          </a:solidFill>
                          <a:latin typeface="Meiryo UI"/>
                          <a:ea typeface="Meiryo UI"/>
                          <a:cs typeface="Meiryo UI"/>
                        </a:rPr>
                        <a:t>断時の保持</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809625">
                <a:tc>
                  <a:txBody>
                    <a:bodyPr wrap="none" lIns="0" tIns="0" rIns="0" bIns="0">
                      <a:noAutofit/>
                    </a:bodyPr>
                    <a:lstStyle/>
                    <a:p>
                      <a:pPr algn="l"/>
                      <a:r>
                        <a:rPr sz="1800" b="1">
                          <a:solidFill>
                            <a:srgbClr val="152D42"/>
                          </a:solidFill>
                          <a:latin typeface="Meiryo UI"/>
                          <a:ea typeface="Meiryo UI"/>
                          <a:cs typeface="Meiryo UI"/>
                        </a:rPr>
                        <a:t>時刻・温度逸脱</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NTP未到達、再起動、短時間の上下限超過、通常値</a:t>
                      </a:r>
                    </a:p>
                    <a:p>
                      <a:pPr algn="l"/>
                      <a:r>
                        <a:rPr sz="1800" b="0">
                          <a:solidFill>
                            <a:srgbClr val="152D42"/>
                          </a:solidFill>
                          <a:latin typeface="Meiryo UI"/>
                          <a:ea typeface="Meiryo UI"/>
                          <a:cs typeface="Meiryo UI"/>
                        </a:rPr>
                        <a:t>復帰を再現</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時刻品質、通知漏れ、集約設定による履歴の欠落</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809625">
                <a:tc>
                  <a:txBody>
                    <a:bodyPr wrap="none" lIns="0" tIns="0" rIns="0" bIns="0">
                      <a:noAutofit/>
                    </a:bodyPr>
                    <a:lstStyle/>
                    <a:p>
                      <a:pPr algn="l"/>
                      <a:r>
                        <a:rPr sz="1800" b="1">
                          <a:solidFill>
                            <a:srgbClr val="152D42"/>
                          </a:solidFill>
                          <a:latin typeface="Meiryo UI"/>
                          <a:ea typeface="Meiryo UI"/>
                          <a:cs typeface="Meiryo UI"/>
                        </a:rPr>
                        <a:t>電波・複数回線</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金属扉・棚・距離・Wi-Fi干渉、AP断・LTE断・Server</a:t>
                      </a:r>
                    </a:p>
                    <a:p>
                      <a:pPr algn="l"/>
                      <a:r>
                        <a:rPr sz="1800" b="0">
                          <a:solidFill>
                            <a:srgbClr val="152D42"/>
                          </a:solidFill>
                          <a:latin typeface="Meiryo UI"/>
                          <a:ea typeface="Meiryo UI"/>
                          <a:cs typeface="Meiryo UI"/>
                        </a:rPr>
                        <a:t>断を分けて評価</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00" b="0">
                          <a:solidFill>
                            <a:srgbClr val="152D42"/>
                          </a:solidFill>
                          <a:latin typeface="Meiryo UI"/>
                          <a:ea typeface="Meiryo UI"/>
                          <a:cs typeface="Meiryo UI"/>
                        </a:rPr>
                        <a:t>受信率、RSSI、到達遅延、切替・再接続と欠損の関</a:t>
                      </a:r>
                    </a:p>
                    <a:p>
                      <a:pPr algn="l"/>
                      <a:r>
                        <a:rPr sz="1800" b="0">
                          <a:solidFill>
                            <a:srgbClr val="152D42"/>
                          </a:solidFill>
                          <a:latin typeface="Meiryo UI"/>
                          <a:ea typeface="Meiryo UI"/>
                          <a:cs typeface="Meiryo UI"/>
                        </a:rPr>
                        <a:t>係</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809625">
                <a:tc>
                  <a:txBody>
                    <a:bodyPr wrap="none" lIns="0" tIns="0" rIns="0" bIns="0">
                      <a:noAutofit/>
                    </a:bodyPr>
                    <a:lstStyle/>
                    <a:p>
                      <a:pPr algn="l"/>
                      <a:r>
                        <a:rPr sz="1800" b="1">
                          <a:solidFill>
                            <a:srgbClr val="152D42"/>
                          </a:solidFill>
                          <a:latin typeface="Meiryo UI"/>
                          <a:ea typeface="Meiryo UI"/>
                          <a:cs typeface="Meiryo UI"/>
                        </a:rPr>
                        <a:t>保守・電源・連続稼働</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ローカル更新、対応時のOTA、停電復帰、弱電界、長時</a:t>
                      </a:r>
                    </a:p>
                    <a:p>
                      <a:pPr algn="l"/>
                      <a:r>
                        <a:rPr sz="1800" b="0">
                          <a:solidFill>
                            <a:srgbClr val="152D42"/>
                          </a:solidFill>
                          <a:latin typeface="Meiryo UI"/>
                          <a:ea typeface="Meiryo UI"/>
                          <a:cs typeface="Meiryo UI"/>
                        </a:rPr>
                        <a:t>間負荷を試験</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00" b="0">
                          <a:solidFill>
                            <a:srgbClr val="152D42"/>
                          </a:solidFill>
                          <a:latin typeface="Meiryo UI"/>
                          <a:ea typeface="Meiryo UI"/>
                          <a:cs typeface="Meiryo UI"/>
                        </a:rPr>
                        <a:t>復旧可否、設定保持、最大電流、CPU/RAM推移、</a:t>
                      </a:r>
                    </a:p>
                    <a:p>
                      <a:pPr algn="l"/>
                      <a:r>
                        <a:rPr sz="1800" b="0">
                          <a:solidFill>
                            <a:srgbClr val="152D42"/>
                          </a:solidFill>
                          <a:latin typeface="Meiryo UI"/>
                          <a:ea typeface="Meiryo UI"/>
                          <a:cs typeface="Meiryo UI"/>
                        </a:rPr>
                        <a:t>保守手順</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12A43E07-0726-4284-8A63-4480F8E3822F}"/>
              </a:ext>
            </a:extLst>
          </p:cNvPr>
          <p:cNvSpPr>
            <a:spLocks xmlns:a="http://schemas.openxmlformats.org/drawingml/2006/main" noGrp="1"/>
          </p:cNvSpPr>
          <p:nvPr/>
        </p:nvSpPr>
        <p:spPr>
          <a:xfrm xmlns:a="http://schemas.openxmlformats.org/drawingml/2006/main">
            <a:off x="666750" y="7334250"/>
            <a:ext cx="139065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152D42"/>
                </a:solidFill>
                <a:latin typeface="Meiryo UI"/>
                <a:ea typeface="Meiryo UI"/>
                <a:cs typeface="Meiryo UI"/>
              </a:defRPr>
            </a:defPPr>
            <a:lvl1pPr algn="l">
              <a:defRPr sz="1650" b="0">
                <a:solidFill>
                  <a:srgbClr val="152D42"/>
                </a:solidFill>
                <a:latin typeface="Meiryo UI"/>
                <a:ea typeface="Meiryo UI"/>
                <a:cs typeface="Meiryo UI"/>
              </a:defRPr>
            </a:lvl1pPr>
            <a:lvl2pPr algn="l">
              <a:defRPr sz="1650" b="0">
                <a:solidFill>
                  <a:srgbClr val="152D42"/>
                </a:solidFill>
                <a:latin typeface="Meiryo UI"/>
                <a:ea typeface="Meiryo UI"/>
                <a:cs typeface="Meiryo UI"/>
              </a:defRPr>
            </a:lvl2pPr>
            <a:lvl3pPr algn="l">
              <a:defRPr sz="1650" b="0">
                <a:solidFill>
                  <a:srgbClr val="152D42"/>
                </a:solidFill>
                <a:latin typeface="Meiryo UI"/>
                <a:ea typeface="Meiryo UI"/>
                <a:cs typeface="Meiryo UI"/>
              </a:defRPr>
            </a:lvl3pPr>
            <a:lvl4pPr algn="l">
              <a:defRPr sz="1650" b="0">
                <a:solidFill>
                  <a:srgbClr val="152D42"/>
                </a:solidFill>
                <a:latin typeface="Meiryo UI"/>
                <a:ea typeface="Meiryo UI"/>
                <a:cs typeface="Meiryo UI"/>
              </a:defRPr>
            </a:lvl4pPr>
            <a:lvl5pPr algn="l">
              <a:defRPr sz="1650" b="0">
                <a:solidFill>
                  <a:srgbClr val="152D42"/>
                </a:solidFill>
                <a:latin typeface="Meiryo UI"/>
                <a:ea typeface="Meiryo UI"/>
                <a:cs typeface="Meiryo UI"/>
              </a:defRPr>
            </a:lvl5pPr>
            <a:lvl6pPr algn="l">
              <a:defRPr sz="1650" b="0">
                <a:solidFill>
                  <a:srgbClr val="152D42"/>
                </a:solidFill>
                <a:latin typeface="Meiryo UI"/>
                <a:ea typeface="Meiryo UI"/>
                <a:cs typeface="Meiryo UI"/>
              </a:defRPr>
            </a:lvl6pPr>
            <a:lvl7pPr algn="l">
              <a:defRPr sz="1650" b="0">
                <a:solidFill>
                  <a:srgbClr val="152D42"/>
                </a:solidFill>
                <a:latin typeface="Meiryo UI"/>
                <a:ea typeface="Meiryo UI"/>
                <a:cs typeface="Meiryo UI"/>
              </a:defRPr>
            </a:lvl7pPr>
            <a:lvl8pPr algn="l">
              <a:defRPr sz="1650" b="0">
                <a:solidFill>
                  <a:srgbClr val="152D42"/>
                </a:solidFill>
                <a:latin typeface="Meiryo UI"/>
                <a:ea typeface="Meiryo UI"/>
                <a:cs typeface="Meiryo UI"/>
              </a:defRPr>
            </a:lvl8pPr>
            <a:lvl9pPr algn="l">
              <a:defRPr sz="1650" b="0">
                <a:solidFill>
                  <a:srgbClr val="152D42"/>
                </a:solidFill>
                <a:latin typeface="Meiryo UI"/>
                <a:ea typeface="Meiryo UI"/>
                <a:cs typeface="Meiryo UI"/>
              </a:defRPr>
            </a:lvl9pPr>
          </a:lstStyle>
          <a:p xmlns:a="http://schemas.openxmlformats.org/drawingml/2006/main">
            <a:pPr algn="l">
              <a:defRPr sz="1650" b="0">
                <a:solidFill>
                  <a:srgbClr val="152D42"/>
                </a:solidFill>
                <a:latin typeface="Meiryo UI"/>
                <a:ea typeface="Meiryo UI"/>
                <a:cs typeface="Meiryo UI"/>
              </a:defRPr>
            </a:pPr>
            <a:r>
              <a:rPr sz="1650" b="0">
                <a:solidFill>
                  <a:srgbClr val="152D42"/>
                </a:solidFill>
                <a:latin typeface="Meiryo UI"/>
                <a:ea typeface="Meiryo UI"/>
                <a:cs typeface="Meiryo UI"/>
              </a:rPr>
              <a:t>20台の試験ではMACホワイトリストを無効化するか、現行版の登録上限を確認します。必要に応じてPayloadフィルター等で対象を選別します。</a:t>
            </a:r>
          </a:p>
        </p:txBody>
      </p:sp>
      <p:sp>
        <p:nvSpPr>
          <p:cNvPr id="5" name="footer-rule">
            <a:extLst xmlns:a="http://schemas.openxmlformats.org/drawingml/2006/main">
              <a:ext uri="{FF2B5EF4-FFF2-40B4-BE49-F238E27FC236}">
                <a16:creationId xmlns:a16="http://schemas.microsoft.com/office/drawing/2014/main" id="{9562074D-47F3-467D-8463-8CA2C984A66B}"/>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ABE1410E-3B1F-49B0-A551-ED651883FAF4}"/>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設計例：20台 × 1,440回/日＝28,800件/日、20台 × 120回＝2,400件。保証値・無線パケット数ではありません。</a:t>
            </a:r>
          </a:p>
        </p:txBody>
      </p:sp>
      <p:sp>
        <p:nvSpPr>
          <p:cNvPr id="7" name="page">
            <a:extLst xmlns:a="http://schemas.openxmlformats.org/drawingml/2006/main">
              <a:ext uri="{FF2B5EF4-FFF2-40B4-BE49-F238E27FC236}">
                <a16:creationId xmlns:a16="http://schemas.microsoft.com/office/drawing/2014/main" id="{C1421D7D-09AB-4B56-BBE1-E6482DAD6713}"/>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22 / 25</a:t>
            </a:r>
          </a:p>
        </p:txBody>
      </p:sp>
    </p:spTree>
    <p:extLst>
      <p:ext uri="{BB962C8B-B14F-4D97-AF65-F5344CB8AC3E}">
        <p14:creationId xmlns:p14="http://schemas.microsoft.com/office/powerpoint/2010/main" val="150380900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lide-title">
            <a:extLst xmlns:a="http://schemas.openxmlformats.org/drawingml/2006/main">
              <a:ext uri="{FF2B5EF4-FFF2-40B4-BE49-F238E27FC236}">
                <a16:creationId xmlns:a16="http://schemas.microsoft.com/office/drawing/2014/main" id="{DF9FA556-E36E-4174-8BA3-74910DD727D2}"/>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仕様確定に必要な情報</a:t>
            </a:r>
          </a:p>
        </p:txBody>
      </p:sp>
      <p:sp>
        <p:nvSpPr>
          <p:cNvPr id="2" name="subtitle">
            <a:extLst xmlns:a="http://schemas.openxmlformats.org/drawingml/2006/main">
              <a:ext uri="{FF2B5EF4-FFF2-40B4-BE49-F238E27FC236}">
                <a16:creationId xmlns:a16="http://schemas.microsoft.com/office/drawing/2014/main" id="{889BF925-4B76-466B-B4EF-2FE52FE9C710}"/>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営業提案と技術評価を進めるため、次の内容を現行出荷版で確定します</a:t>
            </a:r>
          </a:p>
        </p:txBody>
      </p:sp>
      <p:graphicFrame>
        <p:nvGraphicFramePr>
          <p:cNvPr id="3" name="仕様確定の優先項目">
            <a:extLst xmlns:a="http://schemas.openxmlformats.org/drawingml/2006/main">
              <a:ext uri="{FF2B5EF4-FFF2-40B4-BE49-F238E27FC236}">
                <a16:creationId xmlns:a16="http://schemas.microsoft.com/office/drawing/2014/main" id="{37B4EA43-F39E-4306-9714-8C797BF4438F}"/>
              </a:ext>
            </a:extLst>
          </p:cNvPr>
          <p:cNvGraphicFramePr/>
          <p:nvPr/>
        </p:nvGraphicFramePr>
        <p:xfrm>
          <a:off xmlns:a="http://schemas.openxmlformats.org/drawingml/2006/main" x="666750" y="1790700"/>
          <a:ext xmlns:a="http://schemas.openxmlformats.org/drawingml/2006/main" cx="13906500" cy="5095875"/>
        </p:xfrm>
        <a:graphic xmlns:a="http://schemas.openxmlformats.org/drawingml/2006/main">
          <a:graphicData uri="http://schemas.openxmlformats.org/drawingml/2006/table">
            <a:tbl>
              <a:tblPr firstRow="0" bandRow="0"/>
              <a:tblGrid>
                <a:gridCol w="876300"/>
                <a:gridCol w="6286500"/>
                <a:gridCol w="6743700"/>
              </a:tblGrid>
              <a:tr h="476250">
                <a:tc>
                  <a:txBody>
                    <a:bodyPr wrap="none" lIns="0" tIns="0" rIns="0" bIns="0">
                      <a:noAutofit/>
                    </a:bodyPr>
                    <a:lstStyle/>
                    <a:p>
                      <a:pPr algn="l"/>
                      <a:r>
                        <a:rPr sz="1650" b="1">
                          <a:solidFill>
                            <a:srgbClr val="FFFFFF"/>
                          </a:solidFill>
                          <a:latin typeface="Meiryo UI"/>
                          <a:ea typeface="Meiryo UI"/>
                          <a:cs typeface="Meiryo UI"/>
                        </a:rPr>
                        <a:t>優先</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確認する情報</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必要な根拠</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769938">
                <a:tc>
                  <a:txBody>
                    <a:bodyPr wrap="none" lIns="0" tIns="0" rIns="0" bIns="0">
                      <a:noAutofit/>
                    </a:bodyPr>
                    <a:lstStyle/>
                    <a:p>
                      <a:pPr algn="l"/>
                      <a:r>
                        <a:rPr sz="1875" b="1">
                          <a:solidFill>
                            <a:srgbClr val="152D42"/>
                          </a:solidFill>
                          <a:latin typeface="Meiryo UI"/>
                          <a:ea typeface="Meiryo UI"/>
                          <a:cs typeface="Meiryo UI"/>
                        </a:rPr>
                        <a:t>1</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正式型番・HW版・FW版・無線ドングル構成</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量産BOM、リリースノート、出荷設定一覧</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769938">
                <a:tc>
                  <a:txBody>
                    <a:bodyPr wrap="none" lIns="0" tIns="0" rIns="0" bIns="0">
                      <a:noAutofit/>
                    </a:bodyPr>
                    <a:lstStyle/>
                    <a:p>
                      <a:pPr algn="l"/>
                      <a:r>
                        <a:rPr sz="1875" b="1">
                          <a:solidFill>
                            <a:srgbClr val="152D42"/>
                          </a:solidFill>
                          <a:latin typeface="Meiryo UI"/>
                          <a:ea typeface="Meiryo UI"/>
                          <a:cs typeface="Meiryo UI"/>
                        </a:rPr>
                        <a:t>2</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75" b="0">
                          <a:solidFill>
                            <a:srgbClr val="152D42"/>
                          </a:solidFill>
                          <a:latin typeface="Meiryo UI"/>
                          <a:ea typeface="Meiryo UI"/>
                          <a:cs typeface="Meiryo UI"/>
                        </a:rPr>
                        <a:t>温度センサーの適合性と受信性能</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75" b="0">
                          <a:solidFill>
                            <a:srgbClr val="152D42"/>
                          </a:solidFill>
                          <a:latin typeface="Meiryo UI"/>
                          <a:ea typeface="Meiryo UI"/>
                          <a:cs typeface="Meiryo UI"/>
                        </a:rPr>
                        <a:t>対応型番・Payload仕様、台数・距離・受信率の試験結果</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769938">
                <a:tc>
                  <a:txBody>
                    <a:bodyPr wrap="none" lIns="0" tIns="0" rIns="0" bIns="0">
                      <a:noAutofit/>
                    </a:bodyPr>
                    <a:lstStyle/>
                    <a:p>
                      <a:pPr algn="l"/>
                      <a:r>
                        <a:rPr sz="1875" b="1">
                          <a:solidFill>
                            <a:srgbClr val="152D42"/>
                          </a:solidFill>
                          <a:latin typeface="Meiryo UI"/>
                          <a:ea typeface="Meiryo UI"/>
                          <a:cs typeface="Meiryo UI"/>
                        </a:rPr>
                        <a:t>3</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通信断時の保存・再送、NTP未同期時の時刻</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保存量・不揮発保持・順序・重複・電源断の試験結果</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769938">
                <a:tc>
                  <a:txBody>
                    <a:bodyPr wrap="none" lIns="0" tIns="0" rIns="0" bIns="0">
                      <a:noAutofit/>
                    </a:bodyPr>
                    <a:lstStyle/>
                    <a:p>
                      <a:pPr algn="l"/>
                      <a:r>
                        <a:rPr sz="1875" b="1">
                          <a:solidFill>
                            <a:srgbClr val="152D42"/>
                          </a:solidFill>
                          <a:latin typeface="Meiryo UI"/>
                          <a:ea typeface="Meiryo UI"/>
                          <a:cs typeface="Meiryo UI"/>
                        </a:rPr>
                        <a:t>4</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75" b="0">
                          <a:solidFill>
                            <a:srgbClr val="152D42"/>
                          </a:solidFill>
                          <a:latin typeface="Meiryo UI"/>
                          <a:ea typeface="Meiryo UI"/>
                          <a:cs typeface="Meiryo UI"/>
                        </a:rPr>
                        <a:t>VPN、OTA、SONAS、Wi-SUNの完成範囲</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75" b="0">
                          <a:solidFill>
                            <a:srgbClr val="152D42"/>
                          </a:solidFill>
                          <a:latin typeface="Meiryo UI"/>
                          <a:ea typeface="Meiryo UI"/>
                          <a:cs typeface="Meiryo UI"/>
                        </a:rPr>
                        <a:t>方式ごとの対応表、既知不具合と解消版、接続試験記録</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769938">
                <a:tc>
                  <a:txBody>
                    <a:bodyPr wrap="none" lIns="0" tIns="0" rIns="0" bIns="0">
                      <a:noAutofit/>
                    </a:bodyPr>
                    <a:lstStyle/>
                    <a:p>
                      <a:pPr algn="l"/>
                      <a:r>
                        <a:rPr sz="1875" b="1">
                          <a:solidFill>
                            <a:srgbClr val="152D42"/>
                          </a:solidFill>
                          <a:latin typeface="Meiryo UI"/>
                          <a:ea typeface="Meiryo UI"/>
                          <a:cs typeface="Meiryo UI"/>
                        </a:rPr>
                        <a:t>5</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電源、環境、規格の適用範囲</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875" b="0">
                          <a:solidFill>
                            <a:srgbClr val="152D42"/>
                          </a:solidFill>
                          <a:latin typeface="Meiryo UI"/>
                          <a:ea typeface="Meiryo UI"/>
                          <a:cs typeface="Meiryo UI"/>
                        </a:rPr>
                        <a:t>電源定格、PoE/PD条件、温湿度・信頼性試験、認証番号</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769938">
                <a:tc>
                  <a:txBody>
                    <a:bodyPr wrap="none" lIns="0" tIns="0" rIns="0" bIns="0">
                      <a:noAutofit/>
                    </a:bodyPr>
                    <a:lstStyle/>
                    <a:p>
                      <a:pPr algn="l"/>
                      <a:r>
                        <a:rPr sz="1875" b="1">
                          <a:solidFill>
                            <a:srgbClr val="152D42"/>
                          </a:solidFill>
                          <a:latin typeface="Meiryo UI"/>
                          <a:ea typeface="Meiryo UI"/>
                          <a:cs typeface="Meiryo UI"/>
                        </a:rPr>
                        <a:t>6</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75" b="0">
                          <a:solidFill>
                            <a:srgbClr val="152D42"/>
                          </a:solidFill>
                          <a:latin typeface="Meiryo UI"/>
                          <a:ea typeface="Meiryo UI"/>
                          <a:cs typeface="Meiryo UI"/>
                        </a:rPr>
                        <a:t>セキュリティ、API/SDK、量産・保守条件</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875" b="0">
                          <a:solidFill>
                            <a:srgbClr val="152D42"/>
                          </a:solidFill>
                          <a:latin typeface="Meiryo UI"/>
                          <a:ea typeface="Meiryo UI"/>
                          <a:cs typeface="Meiryo UI"/>
                        </a:rPr>
                        <a:t>セキュリティ仕様、APIリファレンス、提供・サポート条件</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note">
            <a:extLst xmlns:a="http://schemas.openxmlformats.org/drawingml/2006/main">
              <a:ext uri="{FF2B5EF4-FFF2-40B4-BE49-F238E27FC236}">
                <a16:creationId xmlns:a16="http://schemas.microsoft.com/office/drawing/2014/main" id="{B3037CDF-7716-42B8-8A53-BBAA1FE775EA}"/>
              </a:ext>
            </a:extLst>
          </p:cNvPr>
          <p:cNvSpPr>
            <a:spLocks xmlns:a="http://schemas.openxmlformats.org/drawingml/2006/main" noGrp="1"/>
          </p:cNvSpPr>
          <p:nvPr/>
        </p:nvSpPr>
        <p:spPr>
          <a:xfrm xmlns:a="http://schemas.openxmlformats.org/drawingml/2006/main">
            <a:off x="666750" y="7258050"/>
            <a:ext cx="13906500"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52D42"/>
                </a:solidFill>
                <a:latin typeface="Meiryo UI"/>
                <a:ea typeface="Meiryo UI"/>
                <a:cs typeface="Meiryo UI"/>
              </a:defRPr>
            </a:defPPr>
            <a:lvl1pPr algn="l">
              <a:defRPr sz="1725" b="0">
                <a:solidFill>
                  <a:srgbClr val="152D42"/>
                </a:solidFill>
                <a:latin typeface="Meiryo UI"/>
                <a:ea typeface="Meiryo UI"/>
                <a:cs typeface="Meiryo UI"/>
              </a:defRPr>
            </a:lvl1pPr>
            <a:lvl2pPr algn="l">
              <a:defRPr sz="1725" b="0">
                <a:solidFill>
                  <a:srgbClr val="152D42"/>
                </a:solidFill>
                <a:latin typeface="Meiryo UI"/>
                <a:ea typeface="Meiryo UI"/>
                <a:cs typeface="Meiryo UI"/>
              </a:defRPr>
            </a:lvl2pPr>
            <a:lvl3pPr algn="l">
              <a:defRPr sz="1725" b="0">
                <a:solidFill>
                  <a:srgbClr val="152D42"/>
                </a:solidFill>
                <a:latin typeface="Meiryo UI"/>
                <a:ea typeface="Meiryo UI"/>
                <a:cs typeface="Meiryo UI"/>
              </a:defRPr>
            </a:lvl3pPr>
            <a:lvl4pPr algn="l">
              <a:defRPr sz="1725" b="0">
                <a:solidFill>
                  <a:srgbClr val="152D42"/>
                </a:solidFill>
                <a:latin typeface="Meiryo UI"/>
                <a:ea typeface="Meiryo UI"/>
                <a:cs typeface="Meiryo UI"/>
              </a:defRPr>
            </a:lvl4pPr>
            <a:lvl5pPr algn="l">
              <a:defRPr sz="1725" b="0">
                <a:solidFill>
                  <a:srgbClr val="152D42"/>
                </a:solidFill>
                <a:latin typeface="Meiryo UI"/>
                <a:ea typeface="Meiryo UI"/>
                <a:cs typeface="Meiryo UI"/>
              </a:defRPr>
            </a:lvl5pPr>
            <a:lvl6pPr algn="l">
              <a:defRPr sz="1725" b="0">
                <a:solidFill>
                  <a:srgbClr val="152D42"/>
                </a:solidFill>
                <a:latin typeface="Meiryo UI"/>
                <a:ea typeface="Meiryo UI"/>
                <a:cs typeface="Meiryo UI"/>
              </a:defRPr>
            </a:lvl6pPr>
            <a:lvl7pPr algn="l">
              <a:defRPr sz="1725" b="0">
                <a:solidFill>
                  <a:srgbClr val="152D42"/>
                </a:solidFill>
                <a:latin typeface="Meiryo UI"/>
                <a:ea typeface="Meiryo UI"/>
                <a:cs typeface="Meiryo UI"/>
              </a:defRPr>
            </a:lvl7pPr>
            <a:lvl8pPr algn="l">
              <a:defRPr sz="1725" b="0">
                <a:solidFill>
                  <a:srgbClr val="152D42"/>
                </a:solidFill>
                <a:latin typeface="Meiryo UI"/>
                <a:ea typeface="Meiryo UI"/>
                <a:cs typeface="Meiryo UI"/>
              </a:defRPr>
            </a:lvl8pPr>
            <a:lvl9pPr algn="l">
              <a:defRPr sz="1725" b="0">
                <a:solidFill>
                  <a:srgbClr val="152D42"/>
                </a:solidFill>
                <a:latin typeface="Meiryo UI"/>
                <a:ea typeface="Meiryo UI"/>
                <a:cs typeface="Meiryo UI"/>
              </a:defRPr>
            </a:lvl9pPr>
          </a:lstStyle>
          <a:p xmlns:a="http://schemas.openxmlformats.org/drawingml/2006/main">
            <a:pPr algn="l">
              <a:defRPr sz="1725" b="0">
                <a:solidFill>
                  <a:srgbClr val="152D42"/>
                </a:solidFill>
                <a:latin typeface="Meiryo UI"/>
                <a:ea typeface="Meiryo UI"/>
                <a:cs typeface="Meiryo UI"/>
              </a:defRPr>
            </a:pPr>
            <a:r>
              <a:rPr sz="1725" b="0">
                <a:solidFill>
                  <a:srgbClr val="152D42"/>
                </a:solidFill>
                <a:latin typeface="Meiryo UI"/>
                <a:ea typeface="Meiryo UI"/>
                <a:cs typeface="Meiryo UI"/>
              </a:rPr>
              <a:t>対応済みの確認結果が得られれば、各仕様表の「要確認」「追加要求」「旧版未実装」を更新し、現行出荷版の採用資料として使えます。</a:t>
            </a:r>
          </a:p>
        </p:txBody>
      </p:sp>
      <p:sp>
        <p:nvSpPr>
          <p:cNvPr id="5" name="footer-rule">
            <a:extLst xmlns:a="http://schemas.openxmlformats.org/drawingml/2006/main">
              <a:ext uri="{FF2B5EF4-FFF2-40B4-BE49-F238E27FC236}">
                <a16:creationId xmlns:a16="http://schemas.microsoft.com/office/drawing/2014/main" id="{62E9658D-0170-4F7C-B7F1-241690803681}"/>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6" name="source">
            <a:extLst xmlns:a="http://schemas.openxmlformats.org/drawingml/2006/main">
              <a:ext uri="{FF2B5EF4-FFF2-40B4-BE49-F238E27FC236}">
                <a16:creationId xmlns:a16="http://schemas.microsoft.com/office/drawing/2014/main" id="{384D1189-61A2-4590-A86D-83EEC2F358D7}"/>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H、L、M、Sの相違点・未記載事項を整理</a:t>
            </a:r>
          </a:p>
        </p:txBody>
      </p:sp>
      <p:sp>
        <p:nvSpPr>
          <p:cNvPr id="7" name="page">
            <a:extLst xmlns:a="http://schemas.openxmlformats.org/drawingml/2006/main">
              <a:ext uri="{FF2B5EF4-FFF2-40B4-BE49-F238E27FC236}">
                <a16:creationId xmlns:a16="http://schemas.microsoft.com/office/drawing/2014/main" id="{2BC8268E-38E9-4264-B61B-C0C1E18B98DB}"/>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23 / 25</a:t>
            </a:r>
          </a:p>
        </p:txBody>
      </p:sp>
    </p:spTree>
    <p:extLst>
      <p:ext uri="{BB962C8B-B14F-4D97-AF65-F5344CB8AC3E}">
        <p14:creationId xmlns:p14="http://schemas.microsoft.com/office/powerpoint/2010/main" val="53309512"/>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slide-title">
            <a:extLst xmlns:a="http://schemas.openxmlformats.org/drawingml/2006/main">
              <a:ext uri="{FF2B5EF4-FFF2-40B4-BE49-F238E27FC236}">
                <a16:creationId xmlns:a16="http://schemas.microsoft.com/office/drawing/2014/main" id="{2EE27D55-0967-45FA-9F49-0570779D9D54}"/>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出典と対応状況の読み方</a:t>
            </a:r>
          </a:p>
        </p:txBody>
      </p:sp>
      <p:sp>
        <p:nvSpPr>
          <p:cNvPr id="2" name="subtitle">
            <a:extLst xmlns:a="http://schemas.openxmlformats.org/drawingml/2006/main">
              <a:ext uri="{FF2B5EF4-FFF2-40B4-BE49-F238E27FC236}">
                <a16:creationId xmlns:a16="http://schemas.microsoft.com/office/drawing/2014/main" id="{AADDD7A7-5DBA-4E1A-8AE5-DD2689FC97B9}"/>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提供された4資料を主根拠とし、一般製品の機能を評価項目の参考にしました</a:t>
            </a:r>
          </a:p>
        </p:txBody>
      </p:sp>
      <p:graphicFrame>
        <p:nvGraphicFramePr>
          <p:cNvPr id="3" name="提供資料一覧">
            <a:extLst xmlns:a="http://schemas.openxmlformats.org/drawingml/2006/main">
              <a:ext uri="{FF2B5EF4-FFF2-40B4-BE49-F238E27FC236}">
                <a16:creationId xmlns:a16="http://schemas.microsoft.com/office/drawing/2014/main" id="{F1419CD6-E26A-4120-B9F9-5C3E73808357}"/>
              </a:ext>
            </a:extLst>
          </p:cNvPr>
          <p:cNvGraphicFramePr/>
          <p:nvPr/>
        </p:nvGraphicFramePr>
        <p:xfrm>
          <a:off xmlns:a="http://schemas.openxmlformats.org/drawingml/2006/main" x="666750" y="1781175"/>
          <a:ext xmlns:a="http://schemas.openxmlformats.org/drawingml/2006/main" cx="13906500" cy="2695575"/>
        </p:xfrm>
        <a:graphic xmlns:a="http://schemas.openxmlformats.org/drawingml/2006/main">
          <a:graphicData uri="http://schemas.openxmlformats.org/drawingml/2006/table">
            <a:tbl>
              <a:tblPr firstRow="0" bandRow="0"/>
              <a:tblGrid>
                <a:gridCol w="838200"/>
                <a:gridCol w="7429500"/>
                <a:gridCol w="5638800"/>
              </a:tblGrid>
              <a:tr h="476250">
                <a:tc>
                  <a:txBody>
                    <a:bodyPr wrap="none" lIns="0" tIns="0" rIns="0" bIns="0">
                      <a:noAutofit/>
                    </a:bodyPr>
                    <a:lstStyle/>
                    <a:p>
                      <a:pPr algn="l"/>
                      <a:r>
                        <a:rPr sz="1650" b="1">
                          <a:solidFill>
                            <a:srgbClr val="FFFFFF"/>
                          </a:solidFill>
                          <a:latin typeface="Meiryo UI"/>
                          <a:ea typeface="Meiryo UI"/>
                          <a:cs typeface="Meiryo UI"/>
                        </a:rPr>
                        <a:t>資料</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ファイル名</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対象・取り扱い</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554831">
                <a:tc>
                  <a:txBody>
                    <a:bodyPr wrap="none" lIns="0" tIns="0" rIns="0" bIns="0">
                      <a:noAutofit/>
                    </a:bodyPr>
                    <a:lstStyle/>
                    <a:p>
                      <a:pPr algn="l"/>
                      <a:r>
                        <a:rPr sz="1575" b="1">
                          <a:solidFill>
                            <a:srgbClr val="152D42"/>
                          </a:solidFill>
                          <a:latin typeface="Meiryo UI"/>
                          <a:ea typeface="Meiryo UI"/>
                          <a:cs typeface="Meiryo UI"/>
                        </a:rPr>
                        <a:t>H</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1.Gateway仕様.pptx</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1枚。ハードウェア仕様は暫定。</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554831">
                <a:tc>
                  <a:txBody>
                    <a:bodyPr wrap="none" lIns="0" tIns="0" rIns="0" bIns="0">
                      <a:noAutofit/>
                    </a:bodyPr>
                    <a:lstStyle/>
                    <a:p>
                      <a:pPr algn="l"/>
                      <a:r>
                        <a:rPr sz="1575" b="1">
                          <a:solidFill>
                            <a:srgbClr val="152D42"/>
                          </a:solidFill>
                          <a:latin typeface="Meiryo UI"/>
                          <a:ea typeface="Meiryo UI"/>
                          <a:cs typeface="Meiryo UI"/>
                        </a:rPr>
                        <a:t>L</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2.iTm_Gateway_Leaflet.pptx</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2枚。商品訴求・仕様概要。比較優位・認証の確定根拠には使</a:t>
                      </a:r>
                    </a:p>
                    <a:p>
                      <a:pPr algn="l"/>
                      <a:r>
                        <a:rPr sz="1575" b="0">
                          <a:solidFill>
                            <a:srgbClr val="152D42"/>
                          </a:solidFill>
                          <a:latin typeface="Meiryo UI"/>
                          <a:ea typeface="Meiryo UI"/>
                          <a:cs typeface="Meiryo UI"/>
                        </a:rPr>
                        <a:t>用していません。</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554831">
                <a:tc>
                  <a:txBody>
                    <a:bodyPr wrap="none" lIns="0" tIns="0" rIns="0" bIns="0">
                      <a:noAutofit/>
                    </a:bodyPr>
                    <a:lstStyle/>
                    <a:p>
                      <a:pPr algn="l"/>
                      <a:r>
                        <a:rPr sz="1575" b="1">
                          <a:solidFill>
                            <a:srgbClr val="152D42"/>
                          </a:solidFill>
                          <a:latin typeface="Meiryo UI"/>
                          <a:ea typeface="Meiryo UI"/>
                          <a:cs typeface="Meiryo UI"/>
                        </a:rPr>
                        <a:t>M</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3.iTV Gateway_簡易マニュアル20230605.pdf</a:t>
                      </a:r>
                    </a:p>
                  </a:txBody>
                  <a:tcPr marL="76200" marR="76200" marT="38100" marB="38100" anchor="ctr">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75" b="0">
                          <a:solidFill>
                            <a:srgbClr val="152D42"/>
                          </a:solidFill>
                          <a:latin typeface="Meiryo UI"/>
                          <a:ea typeface="Meiryo UI"/>
                          <a:cs typeface="Meiryo UI"/>
                        </a:rPr>
                        <a:t>2023/06/05、全21頁。頁は表紙を含む実頁。</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554831">
                <a:tc>
                  <a:txBody>
                    <a:bodyPr wrap="none" lIns="0" tIns="0" rIns="0" bIns="0">
                      <a:noAutofit/>
                    </a:bodyPr>
                    <a:lstStyle/>
                    <a:p>
                      <a:pPr algn="l"/>
                      <a:r>
                        <a:rPr sz="1575" b="1">
                          <a:solidFill>
                            <a:srgbClr val="152D42"/>
                          </a:solidFill>
                          <a:latin typeface="Meiryo UI"/>
                          <a:ea typeface="Meiryo UI"/>
                          <a:cs typeface="Meiryo UI"/>
                        </a:rPr>
                        <a:t>S</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4.iTV Gatewayソフト仕様書_中日文_20240620.pptx</a:t>
                      </a:r>
                    </a:p>
                  </a:txBody>
                  <a:tcPr marL="76200" marR="76200" marT="38100" marB="38100" anchor="ctr">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75" b="0">
                          <a:solidFill>
                            <a:srgbClr val="152D42"/>
                          </a:solidFill>
                          <a:latin typeface="Meiryo UI"/>
                          <a:ea typeface="Meiryo UI"/>
                          <a:cs typeface="Meiryo UI"/>
                        </a:rPr>
                        <a:t>2024/06/20、全68枚。s.は実スライド。要求・検討・未完成事</a:t>
                      </a:r>
                    </a:p>
                    <a:p>
                      <a:pPr algn="l"/>
                      <a:r>
                        <a:rPr sz="1575" b="0">
                          <a:solidFill>
                            <a:srgbClr val="152D42"/>
                          </a:solidFill>
                          <a:latin typeface="Meiryo UI"/>
                          <a:ea typeface="Meiryo UI"/>
                          <a:cs typeface="Meiryo UI"/>
                        </a:rPr>
                        <a:t>項を含みます。</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bl>
          </a:graphicData>
        </a:graphic>
      </p:graphicFrame>
      <p:sp>
        <p:nvSpPr>
          <p:cNvPr id="4" name="legend-title">
            <a:extLst xmlns:a="http://schemas.openxmlformats.org/drawingml/2006/main">
              <a:ext uri="{FF2B5EF4-FFF2-40B4-BE49-F238E27FC236}">
                <a16:creationId xmlns:a16="http://schemas.microsoft.com/office/drawing/2014/main" id="{7B8E4803-DDD7-4100-AE77-7CD2AB0DE080}"/>
              </a:ext>
            </a:extLst>
          </p:cNvPr>
          <p:cNvSpPr>
            <a:spLocks xmlns:a="http://schemas.openxmlformats.org/drawingml/2006/main" noGrp="1"/>
          </p:cNvSpPr>
          <p:nvPr/>
        </p:nvSpPr>
        <p:spPr>
          <a:xfrm xmlns:a="http://schemas.openxmlformats.org/drawingml/2006/main">
            <a:off x="666750" y="4705350"/>
            <a:ext cx="139065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087F91"/>
                </a:solidFill>
                <a:latin typeface="Meiryo UI"/>
                <a:ea typeface="Meiryo UI"/>
                <a:cs typeface="Meiryo UI"/>
              </a:defRPr>
            </a:defPPr>
            <a:lvl1pPr algn="l">
              <a:defRPr sz="2025" b="1">
                <a:solidFill>
                  <a:srgbClr val="087F91"/>
                </a:solidFill>
                <a:latin typeface="Meiryo UI"/>
                <a:ea typeface="Meiryo UI"/>
                <a:cs typeface="Meiryo UI"/>
              </a:defRPr>
            </a:lvl1pPr>
            <a:lvl2pPr algn="l">
              <a:defRPr sz="2025" b="1">
                <a:solidFill>
                  <a:srgbClr val="087F91"/>
                </a:solidFill>
                <a:latin typeface="Meiryo UI"/>
                <a:ea typeface="Meiryo UI"/>
                <a:cs typeface="Meiryo UI"/>
              </a:defRPr>
            </a:lvl2pPr>
            <a:lvl3pPr algn="l">
              <a:defRPr sz="2025" b="1">
                <a:solidFill>
                  <a:srgbClr val="087F91"/>
                </a:solidFill>
                <a:latin typeface="Meiryo UI"/>
                <a:ea typeface="Meiryo UI"/>
                <a:cs typeface="Meiryo UI"/>
              </a:defRPr>
            </a:lvl3pPr>
            <a:lvl4pPr algn="l">
              <a:defRPr sz="2025" b="1">
                <a:solidFill>
                  <a:srgbClr val="087F91"/>
                </a:solidFill>
                <a:latin typeface="Meiryo UI"/>
                <a:ea typeface="Meiryo UI"/>
                <a:cs typeface="Meiryo UI"/>
              </a:defRPr>
            </a:lvl4pPr>
            <a:lvl5pPr algn="l">
              <a:defRPr sz="2025" b="1">
                <a:solidFill>
                  <a:srgbClr val="087F91"/>
                </a:solidFill>
                <a:latin typeface="Meiryo UI"/>
                <a:ea typeface="Meiryo UI"/>
                <a:cs typeface="Meiryo UI"/>
              </a:defRPr>
            </a:lvl5pPr>
            <a:lvl6pPr algn="l">
              <a:defRPr sz="2025" b="1">
                <a:solidFill>
                  <a:srgbClr val="087F91"/>
                </a:solidFill>
                <a:latin typeface="Meiryo UI"/>
                <a:ea typeface="Meiryo UI"/>
                <a:cs typeface="Meiryo UI"/>
              </a:defRPr>
            </a:lvl6pPr>
            <a:lvl7pPr algn="l">
              <a:defRPr sz="2025" b="1">
                <a:solidFill>
                  <a:srgbClr val="087F91"/>
                </a:solidFill>
                <a:latin typeface="Meiryo UI"/>
                <a:ea typeface="Meiryo UI"/>
                <a:cs typeface="Meiryo UI"/>
              </a:defRPr>
            </a:lvl7pPr>
            <a:lvl8pPr algn="l">
              <a:defRPr sz="2025" b="1">
                <a:solidFill>
                  <a:srgbClr val="087F91"/>
                </a:solidFill>
                <a:latin typeface="Meiryo UI"/>
                <a:ea typeface="Meiryo UI"/>
                <a:cs typeface="Meiryo UI"/>
              </a:defRPr>
            </a:lvl8pPr>
            <a:lvl9pPr algn="l">
              <a:defRPr sz="2025" b="1">
                <a:solidFill>
                  <a:srgbClr val="087F91"/>
                </a:solidFill>
                <a:latin typeface="Meiryo UI"/>
                <a:ea typeface="Meiryo UI"/>
                <a:cs typeface="Meiryo UI"/>
              </a:defRPr>
            </a:lvl9pPr>
          </a:lstStyle>
          <a:p xmlns:a="http://schemas.openxmlformats.org/drawingml/2006/main">
            <a:pPr algn="l">
              <a:defRPr sz="2025" b="1">
                <a:solidFill>
                  <a:srgbClr val="087F91"/>
                </a:solidFill>
                <a:latin typeface="Meiryo UI"/>
                <a:ea typeface="Meiryo UI"/>
                <a:cs typeface="Meiryo UI"/>
              </a:defRPr>
            </a:pPr>
            <a:r>
              <a:rPr sz="2025" b="1">
                <a:solidFill>
                  <a:srgbClr val="087F91"/>
                </a:solidFill>
                <a:latin typeface="Meiryo UI"/>
                <a:ea typeface="Meiryo UI"/>
                <a:cs typeface="Meiryo UI"/>
              </a:rPr>
              <a:t>対応状況の定義</a:t>
            </a:r>
          </a:p>
        </p:txBody>
      </p:sp>
      <p:graphicFrame>
        <p:nvGraphicFramePr>
          <p:cNvPr id="5" name="状態の定義">
            <a:extLst xmlns:a="http://schemas.openxmlformats.org/drawingml/2006/main">
              <a:ext uri="{FF2B5EF4-FFF2-40B4-BE49-F238E27FC236}">
                <a16:creationId xmlns:a16="http://schemas.microsoft.com/office/drawing/2014/main" id="{C0FA4D5B-32BE-43B1-8B7B-CD1A95B2EAC1}"/>
              </a:ext>
            </a:extLst>
          </p:cNvPr>
          <p:cNvGraphicFramePr/>
          <p:nvPr/>
        </p:nvGraphicFramePr>
        <p:xfrm>
          <a:off xmlns:a="http://schemas.openxmlformats.org/drawingml/2006/main" x="666750" y="5133975"/>
          <a:ext xmlns:a="http://schemas.openxmlformats.org/drawingml/2006/main" cx="13906500" cy="2362200"/>
        </p:xfrm>
        <a:graphic xmlns:a="http://schemas.openxmlformats.org/drawingml/2006/main">
          <a:graphicData uri="http://schemas.openxmlformats.org/drawingml/2006/table">
            <a:tbl>
              <a:tblPr firstRow="0" bandRow="0"/>
              <a:tblGrid>
                <a:gridCol w="4000500"/>
                <a:gridCol w="9906000"/>
              </a:tblGrid>
              <a:tr h="361950">
                <a:tc>
                  <a:txBody>
                    <a:bodyPr wrap="none" lIns="0" tIns="0" rIns="0" bIns="0">
                      <a:noAutofit/>
                    </a:bodyPr>
                    <a:lstStyle/>
                    <a:p>
                      <a:pPr algn="l"/>
                      <a:r>
                        <a:rPr sz="1650" b="1">
                          <a:solidFill>
                            <a:srgbClr val="FFFFFF"/>
                          </a:solidFill>
                          <a:latin typeface="Meiryo UI"/>
                          <a:ea typeface="Meiryo UI"/>
                          <a:cs typeface="Meiryo UI"/>
                        </a:rPr>
                        <a:t>状態表記</a:t>
                      </a:r>
                    </a:p>
                  </a:txBody>
                  <a:tcPr marL="76200" marR="76200" marT="38100" marB="38100" anchor="ctr">
                    <a:lnL w="5715">
                      <a:solidFill>
                        <a:srgbClr val="CDDAE1"/>
                      </a:solidFill>
                      <a:prstDash val="solid"/>
                    </a:lnL>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c>
                  <a:txBody>
                    <a:bodyPr wrap="none" lIns="0" tIns="0" rIns="0" bIns="0">
                      <a:noAutofit/>
                    </a:bodyPr>
                    <a:lstStyle/>
                    <a:p>
                      <a:pPr algn="l"/>
                      <a:r>
                        <a:rPr sz="1650" b="1">
                          <a:solidFill>
                            <a:srgbClr val="FFFFFF"/>
                          </a:solidFill>
                          <a:latin typeface="Meiryo UI"/>
                          <a:ea typeface="Meiryo UI"/>
                          <a:cs typeface="Meiryo UI"/>
                        </a:rPr>
                        <a:t>意味</a:t>
                      </a:r>
                    </a:p>
                  </a:txBody>
                  <a:tcPr marL="76200" marR="76200" marT="38100" marB="38100" anchor="ctr">
                    <a:lnR w="5715">
                      <a:solidFill>
                        <a:srgbClr val="CDDAE1"/>
                      </a:solidFill>
                      <a:prstDash val="solid"/>
                    </a:lnR>
                    <a:lnT w="5715">
                      <a:solidFill>
                        <a:srgbClr val="CDDAE1"/>
                      </a:solidFill>
                      <a:prstDash val="solid"/>
                    </a:lnT>
                    <a:lnB w="5715">
                      <a:solidFill>
                        <a:srgbClr val="CDDAE1"/>
                      </a:solidFill>
                      <a:prstDash val="solid"/>
                    </a:lnB>
                    <a:solidFill>
                      <a:srgbClr val="0B2942"/>
                    </a:solidFill>
                  </a:tcPr>
                </a:tc>
              </a:tr>
              <a:tr h="400050">
                <a:tc>
                  <a:txBody>
                    <a:bodyPr wrap="none" lIns="0" tIns="0" rIns="0" bIns="0">
                      <a:noAutofit/>
                    </a:bodyPr>
                    <a:lstStyle/>
                    <a:p>
                      <a:pPr algn="l"/>
                      <a:r>
                        <a:rPr sz="1538" b="1">
                          <a:solidFill>
                            <a:srgbClr val="152D42"/>
                          </a:solidFill>
                          <a:latin typeface="Meiryo UI"/>
                          <a:ea typeface="Meiryo UI"/>
                          <a:cs typeface="Meiryo UI"/>
                        </a:rPr>
                        <a:t>記載あり</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38" b="0">
                          <a:solidFill>
                            <a:srgbClr val="152D42"/>
                          </a:solidFill>
                          <a:latin typeface="Meiryo UI"/>
                          <a:ea typeface="Meiryo UI"/>
                          <a:cs typeface="Meiryo UI"/>
                        </a:rPr>
                        <a:t>仕様または操作説明あり。現行出荷版の動作保証とは別。</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400050">
                <a:tc>
                  <a:txBody>
                    <a:bodyPr wrap="none" lIns="0" tIns="0" rIns="0" bIns="0">
                      <a:noAutofit/>
                    </a:bodyPr>
                    <a:lstStyle/>
                    <a:p>
                      <a:pPr algn="l"/>
                      <a:r>
                        <a:rPr sz="1538" b="1">
                          <a:solidFill>
                            <a:srgbClr val="152D42"/>
                          </a:solidFill>
                          <a:latin typeface="Meiryo UI"/>
                          <a:ea typeface="Meiryo UI"/>
                          <a:cs typeface="Meiryo UI"/>
                        </a:rPr>
                        <a:t>暫定／条件付／選択構成</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38" b="0">
                          <a:solidFill>
                            <a:srgbClr val="152D42"/>
                          </a:solidFill>
                          <a:latin typeface="Meiryo UI"/>
                          <a:ea typeface="Meiryo UI"/>
                          <a:cs typeface="Meiryo UI"/>
                        </a:rPr>
                        <a:t>仕様の確定・構成選択・利用条件に確認事項あり。</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400050">
                <a:tc>
                  <a:txBody>
                    <a:bodyPr wrap="none" lIns="0" tIns="0" rIns="0" bIns="0">
                      <a:noAutofit/>
                    </a:bodyPr>
                    <a:lstStyle/>
                    <a:p>
                      <a:pPr algn="l"/>
                      <a:r>
                        <a:rPr sz="1538" b="1">
                          <a:solidFill>
                            <a:srgbClr val="152D42"/>
                          </a:solidFill>
                          <a:latin typeface="Meiryo UI"/>
                          <a:ea typeface="Meiryo UI"/>
                          <a:cs typeface="Meiryo UI"/>
                        </a:rPr>
                        <a:t>同時不可／旧版未実装</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38" b="0">
                          <a:solidFill>
                            <a:srgbClr val="152D42"/>
                          </a:solidFill>
                          <a:latin typeface="Meiryo UI"/>
                          <a:ea typeface="Meiryo UI"/>
                          <a:cs typeface="Meiryo UI"/>
                        </a:rPr>
                        <a:t>資料中の明示的な制約。記載時点・版を併記。</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r h="400050">
                <a:tc>
                  <a:txBody>
                    <a:bodyPr wrap="none" lIns="0" tIns="0" rIns="0" bIns="0">
                      <a:noAutofit/>
                    </a:bodyPr>
                    <a:lstStyle/>
                    <a:p>
                      <a:pPr algn="l"/>
                      <a:r>
                        <a:rPr sz="1538" b="1">
                          <a:solidFill>
                            <a:srgbClr val="152D42"/>
                          </a:solidFill>
                          <a:latin typeface="Meiryo UI"/>
                          <a:ea typeface="Meiryo UI"/>
                          <a:cs typeface="Meiryo UI"/>
                        </a:rPr>
                        <a:t>追加要求／未完成表記</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1F5F7"/>
                    </a:solidFill>
                  </a:tcPr>
                </a:tc>
                <a:tc>
                  <a:txBody>
                    <a:bodyPr wrap="none" lIns="0" tIns="0" rIns="0" bIns="0">
                      <a:noAutofit/>
                    </a:bodyPr>
                    <a:lstStyle/>
                    <a:p>
                      <a:pPr algn="l"/>
                      <a:r>
                        <a:rPr sz="1538" b="0">
                          <a:solidFill>
                            <a:srgbClr val="152D42"/>
                          </a:solidFill>
                          <a:latin typeface="Meiryo UI"/>
                          <a:ea typeface="Meiryo UI"/>
                          <a:cs typeface="Meiryo UI"/>
                        </a:rPr>
                        <a:t>要求・検討・未完成の記載。実装済みとは扱いません。</a:t>
                      </a:r>
                    </a:p>
                  </a:txBody>
                  <a:tcPr marL="76200" marR="76200" marT="38100" marB="38100" anchor="ctr">
                    <a:lnR w="5715">
                      <a:solidFill>
                        <a:srgbClr val="CDDAE1"/>
                      </a:solidFill>
                      <a:prstDash val="solid"/>
                    </a:lnR>
                    <a:lnB w="5715">
                      <a:solidFill>
                        <a:srgbClr val="CDDAE1"/>
                      </a:solidFill>
                      <a:prstDash val="solid"/>
                    </a:lnB>
                    <a:solidFill>
                      <a:srgbClr val="F1F5F7"/>
                    </a:solidFill>
                  </a:tcPr>
                </a:tc>
              </a:tr>
              <a:tr h="400050">
                <a:tc>
                  <a:txBody>
                    <a:bodyPr wrap="none" lIns="0" tIns="0" rIns="0" bIns="0">
                      <a:noAutofit/>
                    </a:bodyPr>
                    <a:lstStyle/>
                    <a:p>
                      <a:pPr algn="l"/>
                      <a:r>
                        <a:rPr sz="1538" b="1">
                          <a:solidFill>
                            <a:srgbClr val="152D42"/>
                          </a:solidFill>
                          <a:latin typeface="Meiryo UI"/>
                          <a:ea typeface="Meiryo UI"/>
                          <a:cs typeface="Meiryo UI"/>
                        </a:rPr>
                        <a:t>記載なし／要確認</a:t>
                      </a:r>
                    </a:p>
                  </a:txBody>
                  <a:tcPr marL="76200" marR="76200" marT="38100" marB="38100" anchor="ctr">
                    <a:lnL w="5715">
                      <a:solidFill>
                        <a:srgbClr val="CDDAE1"/>
                      </a:solidFill>
                      <a:prstDash val="solid"/>
                    </a:lnL>
                    <a:lnR w="5715">
                      <a:solidFill>
                        <a:srgbClr val="CDDAE1"/>
                      </a:solidFill>
                      <a:prstDash val="solid"/>
                    </a:lnR>
                    <a:lnB w="5715">
                      <a:solidFill>
                        <a:srgbClr val="CDDAE1"/>
                      </a:solidFill>
                      <a:prstDash val="solid"/>
                    </a:lnB>
                    <a:solidFill>
                      <a:srgbClr val="FFFFFF"/>
                    </a:solidFill>
                  </a:tcPr>
                </a:tc>
                <a:tc>
                  <a:txBody>
                    <a:bodyPr wrap="none" lIns="0" tIns="0" rIns="0" bIns="0">
                      <a:noAutofit/>
                    </a:bodyPr>
                    <a:lstStyle/>
                    <a:p>
                      <a:pPr algn="l"/>
                      <a:r>
                        <a:rPr sz="1538" b="0">
                          <a:solidFill>
                            <a:srgbClr val="152D42"/>
                          </a:solidFill>
                          <a:latin typeface="Meiryo UI"/>
                          <a:ea typeface="Meiryo UI"/>
                          <a:cs typeface="Meiryo UI"/>
                        </a:rPr>
                        <a:t>搭載情報不足または資料差。非対応と断定しません。</a:t>
                      </a:r>
                    </a:p>
                  </a:txBody>
                  <a:tcPr marL="76200" marR="76200" marT="38100" marB="38100" anchor="ctr">
                    <a:lnR w="5715">
                      <a:solidFill>
                        <a:srgbClr val="CDDAE1"/>
                      </a:solidFill>
                      <a:prstDash val="solid"/>
                    </a:lnR>
                    <a:lnB w="5715">
                      <a:solidFill>
                        <a:srgbClr val="CDDAE1"/>
                      </a:solidFill>
                      <a:prstDash val="solid"/>
                    </a:lnB>
                    <a:solidFill>
                      <a:srgbClr val="FFFFFF"/>
                    </a:solidFill>
                  </a:tcPr>
                </a:tc>
              </a:tr>
            </a:tbl>
          </a:graphicData>
        </a:graphic>
      </p:graphicFrame>
      <p:sp>
        <p:nvSpPr>
          <p:cNvPr id="6" name="note">
            <a:extLst xmlns:a="http://schemas.openxmlformats.org/drawingml/2006/main">
              <a:ext uri="{FF2B5EF4-FFF2-40B4-BE49-F238E27FC236}">
                <a16:creationId xmlns:a16="http://schemas.microsoft.com/office/drawing/2014/main" id="{B3ABDE1F-383B-4235-9076-61F343FFD412}"/>
              </a:ext>
            </a:extLst>
          </p:cNvPr>
          <p:cNvSpPr>
            <a:spLocks xmlns:a="http://schemas.openxmlformats.org/drawingml/2006/main" noGrp="1"/>
          </p:cNvSpPr>
          <p:nvPr/>
        </p:nvSpPr>
        <p:spPr>
          <a:xfrm xmlns:a="http://schemas.openxmlformats.org/drawingml/2006/main">
            <a:off x="666750" y="7639050"/>
            <a:ext cx="13906500" cy="295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88" b="0">
                <a:solidFill>
                  <a:srgbClr val="152D42"/>
                </a:solidFill>
                <a:latin typeface="Meiryo UI"/>
                <a:ea typeface="Meiryo UI"/>
                <a:cs typeface="Meiryo UI"/>
              </a:defRPr>
            </a:defPPr>
            <a:lvl1pPr algn="l">
              <a:defRPr sz="1388" b="0">
                <a:solidFill>
                  <a:srgbClr val="152D42"/>
                </a:solidFill>
                <a:latin typeface="Meiryo UI"/>
                <a:ea typeface="Meiryo UI"/>
                <a:cs typeface="Meiryo UI"/>
              </a:defRPr>
            </a:lvl1pPr>
            <a:lvl2pPr algn="l">
              <a:defRPr sz="1388" b="0">
                <a:solidFill>
                  <a:srgbClr val="152D42"/>
                </a:solidFill>
                <a:latin typeface="Meiryo UI"/>
                <a:ea typeface="Meiryo UI"/>
                <a:cs typeface="Meiryo UI"/>
              </a:defRPr>
            </a:lvl2pPr>
            <a:lvl3pPr algn="l">
              <a:defRPr sz="1388" b="0">
                <a:solidFill>
                  <a:srgbClr val="152D42"/>
                </a:solidFill>
                <a:latin typeface="Meiryo UI"/>
                <a:ea typeface="Meiryo UI"/>
                <a:cs typeface="Meiryo UI"/>
              </a:defRPr>
            </a:lvl3pPr>
            <a:lvl4pPr algn="l">
              <a:defRPr sz="1388" b="0">
                <a:solidFill>
                  <a:srgbClr val="152D42"/>
                </a:solidFill>
                <a:latin typeface="Meiryo UI"/>
                <a:ea typeface="Meiryo UI"/>
                <a:cs typeface="Meiryo UI"/>
              </a:defRPr>
            </a:lvl4pPr>
            <a:lvl5pPr algn="l">
              <a:defRPr sz="1388" b="0">
                <a:solidFill>
                  <a:srgbClr val="152D42"/>
                </a:solidFill>
                <a:latin typeface="Meiryo UI"/>
                <a:ea typeface="Meiryo UI"/>
                <a:cs typeface="Meiryo UI"/>
              </a:defRPr>
            </a:lvl5pPr>
            <a:lvl6pPr algn="l">
              <a:defRPr sz="1388" b="0">
                <a:solidFill>
                  <a:srgbClr val="152D42"/>
                </a:solidFill>
                <a:latin typeface="Meiryo UI"/>
                <a:ea typeface="Meiryo UI"/>
                <a:cs typeface="Meiryo UI"/>
              </a:defRPr>
            </a:lvl6pPr>
            <a:lvl7pPr algn="l">
              <a:defRPr sz="1388" b="0">
                <a:solidFill>
                  <a:srgbClr val="152D42"/>
                </a:solidFill>
                <a:latin typeface="Meiryo UI"/>
                <a:ea typeface="Meiryo UI"/>
                <a:cs typeface="Meiryo UI"/>
              </a:defRPr>
            </a:lvl7pPr>
            <a:lvl8pPr algn="l">
              <a:defRPr sz="1388" b="0">
                <a:solidFill>
                  <a:srgbClr val="152D42"/>
                </a:solidFill>
                <a:latin typeface="Meiryo UI"/>
                <a:ea typeface="Meiryo UI"/>
                <a:cs typeface="Meiryo UI"/>
              </a:defRPr>
            </a:lvl8pPr>
            <a:lvl9pPr algn="l">
              <a:defRPr sz="1388" b="0">
                <a:solidFill>
                  <a:srgbClr val="152D42"/>
                </a:solidFill>
                <a:latin typeface="Meiryo UI"/>
                <a:ea typeface="Meiryo UI"/>
                <a:cs typeface="Meiryo UI"/>
              </a:defRPr>
            </a:lvl9pPr>
          </a:lstStyle>
          <a:p xmlns:a="http://schemas.openxmlformats.org/drawingml/2006/main">
            <a:pPr algn="l">
              <a:defRPr sz="1388" b="0">
                <a:solidFill>
                  <a:srgbClr val="152D42"/>
                </a:solidFill>
                <a:latin typeface="Meiryo UI"/>
                <a:ea typeface="Meiryo UI"/>
                <a:cs typeface="Meiryo UI"/>
              </a:defRPr>
            </a:pPr>
            <a:r>
              <a:rPr sz="1388" b="0">
                <a:solidFill>
                  <a:srgbClr val="152D42"/>
                </a:solidFill>
                <a:latin typeface="Meiryo UI"/>
                <a:ea typeface="Meiryo UI"/>
                <a:cs typeface="Meiryo UI"/>
              </a:rPr>
              <a:t>名称はリーフレットの「iTm Gateway」に統一し、ソフト資料の「iTV Gateway」を関連資料として参照しています。</a:t>
            </a:r>
          </a:p>
        </p:txBody>
      </p:sp>
      <p:sp>
        <p:nvSpPr>
          <p:cNvPr id="7" name="footer-rule">
            <a:extLst xmlns:a="http://schemas.openxmlformats.org/drawingml/2006/main">
              <a:ext uri="{FF2B5EF4-FFF2-40B4-BE49-F238E27FC236}">
                <a16:creationId xmlns:a16="http://schemas.microsoft.com/office/drawing/2014/main" id="{B144C3DC-5FCC-43CD-B0D3-0F71F8F7EA65}"/>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8" name="source">
            <a:extLst xmlns:a="http://schemas.openxmlformats.org/drawingml/2006/main">
              <a:ext uri="{FF2B5EF4-FFF2-40B4-BE49-F238E27FC236}">
                <a16:creationId xmlns:a16="http://schemas.microsoft.com/office/drawing/2014/main" id="{A6277014-3B4F-45E4-83B6-CA5129F67E08}"/>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本資料は2026年10月20日作成。実機、現行BOM、リリースノートは未受領。</a:t>
            </a:r>
          </a:p>
        </p:txBody>
      </p:sp>
      <p:sp>
        <p:nvSpPr>
          <p:cNvPr id="9" name="page">
            <a:extLst xmlns:a="http://schemas.openxmlformats.org/drawingml/2006/main">
              <a:ext uri="{FF2B5EF4-FFF2-40B4-BE49-F238E27FC236}">
                <a16:creationId xmlns:a16="http://schemas.microsoft.com/office/drawing/2014/main" id="{5EBAF791-6108-4B05-AD5D-4D43EADED183}"/>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24 / 25</a:t>
            </a:r>
          </a:p>
        </p:txBody>
      </p:sp>
    </p:spTree>
    <p:extLst>
      <p:ext uri="{BB962C8B-B14F-4D97-AF65-F5344CB8AC3E}">
        <p14:creationId xmlns:p14="http://schemas.microsoft.com/office/powerpoint/2010/main" val="111214443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slide-title">
            <a:extLst xmlns:a="http://schemas.openxmlformats.org/drawingml/2006/main">
              <a:ext uri="{FF2B5EF4-FFF2-40B4-BE49-F238E27FC236}">
                <a16:creationId xmlns:a16="http://schemas.microsoft.com/office/drawing/2014/main" id="{5BC609F8-780C-493A-BDED-BE4A7BD5B548}"/>
              </a:ext>
            </a:extLst>
          </p:cNvPr>
          <p:cNvSpPr>
            <a:spLocks xmlns:a="http://schemas.openxmlformats.org/drawingml/2006/main" noGrp="1"/>
          </p:cNvSpPr>
          <p:nvPr/>
        </p:nvSpPr>
        <p:spPr>
          <a:xfrm xmlns:a="http://schemas.openxmlformats.org/drawingml/2006/main">
            <a:off x="666750" y="438150"/>
            <a:ext cx="139065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0B2942"/>
                </a:solidFill>
                <a:latin typeface="Meiryo UI"/>
                <a:ea typeface="Meiryo UI"/>
                <a:cs typeface="Meiryo UI"/>
              </a:defRPr>
            </a:defPPr>
            <a:lvl1pPr algn="l">
              <a:defRPr sz="3300" b="1">
                <a:solidFill>
                  <a:srgbClr val="0B2942"/>
                </a:solidFill>
                <a:latin typeface="Meiryo UI"/>
                <a:ea typeface="Meiryo UI"/>
                <a:cs typeface="Meiryo UI"/>
              </a:defRPr>
            </a:lvl1pPr>
            <a:lvl2pPr algn="l">
              <a:defRPr sz="3300" b="1">
                <a:solidFill>
                  <a:srgbClr val="0B2942"/>
                </a:solidFill>
                <a:latin typeface="Meiryo UI"/>
                <a:ea typeface="Meiryo UI"/>
                <a:cs typeface="Meiryo UI"/>
              </a:defRPr>
            </a:lvl2pPr>
            <a:lvl3pPr algn="l">
              <a:defRPr sz="3300" b="1">
                <a:solidFill>
                  <a:srgbClr val="0B2942"/>
                </a:solidFill>
                <a:latin typeface="Meiryo UI"/>
                <a:ea typeface="Meiryo UI"/>
                <a:cs typeface="Meiryo UI"/>
              </a:defRPr>
            </a:lvl3pPr>
            <a:lvl4pPr algn="l">
              <a:defRPr sz="3300" b="1">
                <a:solidFill>
                  <a:srgbClr val="0B2942"/>
                </a:solidFill>
                <a:latin typeface="Meiryo UI"/>
                <a:ea typeface="Meiryo UI"/>
                <a:cs typeface="Meiryo UI"/>
              </a:defRPr>
            </a:lvl4pPr>
            <a:lvl5pPr algn="l">
              <a:defRPr sz="3300" b="1">
                <a:solidFill>
                  <a:srgbClr val="0B2942"/>
                </a:solidFill>
                <a:latin typeface="Meiryo UI"/>
                <a:ea typeface="Meiryo UI"/>
                <a:cs typeface="Meiryo UI"/>
              </a:defRPr>
            </a:lvl5pPr>
            <a:lvl6pPr algn="l">
              <a:defRPr sz="3300" b="1">
                <a:solidFill>
                  <a:srgbClr val="0B2942"/>
                </a:solidFill>
                <a:latin typeface="Meiryo UI"/>
                <a:ea typeface="Meiryo UI"/>
                <a:cs typeface="Meiryo UI"/>
              </a:defRPr>
            </a:lvl6pPr>
            <a:lvl7pPr algn="l">
              <a:defRPr sz="3300" b="1">
                <a:solidFill>
                  <a:srgbClr val="0B2942"/>
                </a:solidFill>
                <a:latin typeface="Meiryo UI"/>
                <a:ea typeface="Meiryo UI"/>
                <a:cs typeface="Meiryo UI"/>
              </a:defRPr>
            </a:lvl7pPr>
            <a:lvl8pPr algn="l">
              <a:defRPr sz="3300" b="1">
                <a:solidFill>
                  <a:srgbClr val="0B2942"/>
                </a:solidFill>
                <a:latin typeface="Meiryo UI"/>
                <a:ea typeface="Meiryo UI"/>
                <a:cs typeface="Meiryo UI"/>
              </a:defRPr>
            </a:lvl8pPr>
            <a:lvl9pPr algn="l">
              <a:defRPr sz="3300" b="1">
                <a:solidFill>
                  <a:srgbClr val="0B2942"/>
                </a:solidFill>
                <a:latin typeface="Meiryo UI"/>
                <a:ea typeface="Meiryo UI"/>
                <a:cs typeface="Meiryo UI"/>
              </a:defRPr>
            </a:lvl9pPr>
          </a:lstStyle>
          <a:p xmlns:a="http://schemas.openxmlformats.org/drawingml/2006/main">
            <a:pPr algn="l">
              <a:defRPr sz="3300" b="1">
                <a:solidFill>
                  <a:srgbClr val="0B2942"/>
                </a:solidFill>
                <a:latin typeface="Meiryo UI"/>
                <a:ea typeface="Meiryo UI"/>
                <a:cs typeface="Meiryo UI"/>
              </a:defRPr>
            </a:pPr>
            <a:r>
              <a:rPr sz="3300" b="1">
                <a:solidFill>
                  <a:srgbClr val="0B2942"/>
                </a:solidFill>
                <a:latin typeface="Meiryo UI"/>
                <a:ea typeface="Meiryo UI"/>
                <a:cs typeface="Meiryo UI"/>
              </a:rPr>
              <a:t>一般Gatewayの評価項目の参考資料</a:t>
            </a:r>
          </a:p>
        </p:txBody>
      </p:sp>
      <p:sp>
        <p:nvSpPr>
          <p:cNvPr id="2" name="subtitle">
            <a:extLst xmlns:a="http://schemas.openxmlformats.org/drawingml/2006/main">
              <a:ext uri="{FF2B5EF4-FFF2-40B4-BE49-F238E27FC236}">
                <a16:creationId xmlns:a16="http://schemas.microsoft.com/office/drawing/2014/main" id="{4DB179E2-77BF-4DE5-9BF0-E4DEA13C08DD}"/>
              </a:ext>
            </a:extLst>
          </p:cNvPr>
          <p:cNvSpPr>
            <a:spLocks xmlns:a="http://schemas.openxmlformats.org/drawingml/2006/main" noGrp="1"/>
          </p:cNvSpPr>
          <p:nvPr/>
        </p:nvSpPr>
        <p:spPr>
          <a:xfrm xmlns:a="http://schemas.openxmlformats.org/drawingml/2006/main">
            <a:off x="666750" y="1114425"/>
            <a:ext cx="13906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778"/>
                </a:solidFill>
                <a:latin typeface="Meiryo UI"/>
                <a:ea typeface="Meiryo UI"/>
                <a:cs typeface="Meiryo UI"/>
              </a:defRPr>
            </a:defPPr>
            <a:lvl1pPr algn="l">
              <a:defRPr sz="1800" b="0">
                <a:solidFill>
                  <a:srgbClr val="526778"/>
                </a:solidFill>
                <a:latin typeface="Meiryo UI"/>
                <a:ea typeface="Meiryo UI"/>
                <a:cs typeface="Meiryo UI"/>
              </a:defRPr>
            </a:lvl1pPr>
            <a:lvl2pPr algn="l">
              <a:defRPr sz="1800" b="0">
                <a:solidFill>
                  <a:srgbClr val="526778"/>
                </a:solidFill>
                <a:latin typeface="Meiryo UI"/>
                <a:ea typeface="Meiryo UI"/>
                <a:cs typeface="Meiryo UI"/>
              </a:defRPr>
            </a:lvl2pPr>
            <a:lvl3pPr algn="l">
              <a:defRPr sz="1800" b="0">
                <a:solidFill>
                  <a:srgbClr val="526778"/>
                </a:solidFill>
                <a:latin typeface="Meiryo UI"/>
                <a:ea typeface="Meiryo UI"/>
                <a:cs typeface="Meiryo UI"/>
              </a:defRPr>
            </a:lvl3pPr>
            <a:lvl4pPr algn="l">
              <a:defRPr sz="1800" b="0">
                <a:solidFill>
                  <a:srgbClr val="526778"/>
                </a:solidFill>
                <a:latin typeface="Meiryo UI"/>
                <a:ea typeface="Meiryo UI"/>
                <a:cs typeface="Meiryo UI"/>
              </a:defRPr>
            </a:lvl4pPr>
            <a:lvl5pPr algn="l">
              <a:defRPr sz="1800" b="0">
                <a:solidFill>
                  <a:srgbClr val="526778"/>
                </a:solidFill>
                <a:latin typeface="Meiryo UI"/>
                <a:ea typeface="Meiryo UI"/>
                <a:cs typeface="Meiryo UI"/>
              </a:defRPr>
            </a:lvl5pPr>
            <a:lvl6pPr algn="l">
              <a:defRPr sz="1800" b="0">
                <a:solidFill>
                  <a:srgbClr val="526778"/>
                </a:solidFill>
                <a:latin typeface="Meiryo UI"/>
                <a:ea typeface="Meiryo UI"/>
                <a:cs typeface="Meiryo UI"/>
              </a:defRPr>
            </a:lvl6pPr>
            <a:lvl7pPr algn="l">
              <a:defRPr sz="1800" b="0">
                <a:solidFill>
                  <a:srgbClr val="526778"/>
                </a:solidFill>
                <a:latin typeface="Meiryo UI"/>
                <a:ea typeface="Meiryo UI"/>
                <a:cs typeface="Meiryo UI"/>
              </a:defRPr>
            </a:lvl7pPr>
            <a:lvl8pPr algn="l">
              <a:defRPr sz="1800" b="0">
                <a:solidFill>
                  <a:srgbClr val="526778"/>
                </a:solidFill>
                <a:latin typeface="Meiryo UI"/>
                <a:ea typeface="Meiryo UI"/>
                <a:cs typeface="Meiryo UI"/>
              </a:defRPr>
            </a:lvl8pPr>
            <a:lvl9pPr algn="l">
              <a:defRPr sz="1800" b="0">
                <a:solidFill>
                  <a:srgbClr val="526778"/>
                </a:solidFill>
                <a:latin typeface="Meiryo UI"/>
                <a:ea typeface="Meiryo UI"/>
                <a:cs typeface="Meiryo UI"/>
              </a:defRPr>
            </a:lvl9pPr>
          </a:lstStyle>
          <a:p xmlns:a="http://schemas.openxmlformats.org/drawingml/2006/main">
            <a:pPr algn="l">
              <a:defRPr sz="1800" b="0">
                <a:solidFill>
                  <a:srgbClr val="526778"/>
                </a:solidFill>
                <a:latin typeface="Meiryo UI"/>
                <a:ea typeface="Meiryo UI"/>
                <a:cs typeface="Meiryo UI"/>
              </a:defRPr>
            </a:pPr>
            <a:r>
              <a:rPr sz="1800" b="0">
                <a:solidFill>
                  <a:srgbClr val="526778"/>
                </a:solidFill>
                <a:latin typeface="Meiryo UI"/>
                <a:ea typeface="Meiryo UI"/>
                <a:cs typeface="Meiryo UI"/>
              </a:rPr>
              <a:t>複数の製品群の機能を参照。すべてのGatewayに全項目が標準搭載されるという意味ではありません</a:t>
            </a:r>
          </a:p>
        </p:txBody>
      </p:sp>
      <p:sp>
        <p:nvSpPr>
          <p:cNvPr id="3" name="reference-cat-0">
            <a:extLst xmlns:a="http://schemas.openxmlformats.org/drawingml/2006/main">
              <a:ext uri="{FF2B5EF4-FFF2-40B4-BE49-F238E27FC236}">
                <a16:creationId xmlns:a16="http://schemas.microsoft.com/office/drawing/2014/main" id="{2FA61062-A4E3-4BE1-AB6D-88320FDE96D9}"/>
              </a:ext>
            </a:extLst>
          </p:cNvPr>
          <p:cNvSpPr>
            <a:spLocks xmlns:a="http://schemas.openxmlformats.org/drawingml/2006/main" noGrp="1"/>
          </p:cNvSpPr>
          <p:nvPr/>
        </p:nvSpPr>
        <p:spPr>
          <a:xfrm xmlns:a="http://schemas.openxmlformats.org/drawingml/2006/main">
            <a:off x="666750" y="1695450"/>
            <a:ext cx="43338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087F91"/>
                </a:solidFill>
                <a:latin typeface="Meiryo UI"/>
                <a:ea typeface="Meiryo UI"/>
                <a:cs typeface="Meiryo UI"/>
              </a:defRPr>
            </a:defPPr>
            <a:lvl1pPr algn="l">
              <a:defRPr sz="1800" b="1">
                <a:solidFill>
                  <a:srgbClr val="087F91"/>
                </a:solidFill>
                <a:latin typeface="Meiryo UI"/>
                <a:ea typeface="Meiryo UI"/>
                <a:cs typeface="Meiryo UI"/>
              </a:defRPr>
            </a:lvl1pPr>
            <a:lvl2pPr algn="l">
              <a:defRPr sz="1800" b="1">
                <a:solidFill>
                  <a:srgbClr val="087F91"/>
                </a:solidFill>
                <a:latin typeface="Meiryo UI"/>
                <a:ea typeface="Meiryo UI"/>
                <a:cs typeface="Meiryo UI"/>
              </a:defRPr>
            </a:lvl2pPr>
            <a:lvl3pPr algn="l">
              <a:defRPr sz="1800" b="1">
                <a:solidFill>
                  <a:srgbClr val="087F91"/>
                </a:solidFill>
                <a:latin typeface="Meiryo UI"/>
                <a:ea typeface="Meiryo UI"/>
                <a:cs typeface="Meiryo UI"/>
              </a:defRPr>
            </a:lvl3pPr>
            <a:lvl4pPr algn="l">
              <a:defRPr sz="1800" b="1">
                <a:solidFill>
                  <a:srgbClr val="087F91"/>
                </a:solidFill>
                <a:latin typeface="Meiryo UI"/>
                <a:ea typeface="Meiryo UI"/>
                <a:cs typeface="Meiryo UI"/>
              </a:defRPr>
            </a:lvl4pPr>
            <a:lvl5pPr algn="l">
              <a:defRPr sz="1800" b="1">
                <a:solidFill>
                  <a:srgbClr val="087F91"/>
                </a:solidFill>
                <a:latin typeface="Meiryo UI"/>
                <a:ea typeface="Meiryo UI"/>
                <a:cs typeface="Meiryo UI"/>
              </a:defRPr>
            </a:lvl5pPr>
            <a:lvl6pPr algn="l">
              <a:defRPr sz="1800" b="1">
                <a:solidFill>
                  <a:srgbClr val="087F91"/>
                </a:solidFill>
                <a:latin typeface="Meiryo UI"/>
                <a:ea typeface="Meiryo UI"/>
                <a:cs typeface="Meiryo UI"/>
              </a:defRPr>
            </a:lvl6pPr>
            <a:lvl7pPr algn="l">
              <a:defRPr sz="1800" b="1">
                <a:solidFill>
                  <a:srgbClr val="087F91"/>
                </a:solidFill>
                <a:latin typeface="Meiryo UI"/>
                <a:ea typeface="Meiryo UI"/>
                <a:cs typeface="Meiryo UI"/>
              </a:defRPr>
            </a:lvl7pPr>
            <a:lvl8pPr algn="l">
              <a:defRPr sz="1800" b="1">
                <a:solidFill>
                  <a:srgbClr val="087F91"/>
                </a:solidFill>
                <a:latin typeface="Meiryo UI"/>
                <a:ea typeface="Meiryo UI"/>
                <a:cs typeface="Meiryo UI"/>
              </a:defRPr>
            </a:lvl8pPr>
            <a:lvl9pPr algn="l">
              <a:defRPr sz="1800" b="1">
                <a:solidFill>
                  <a:srgbClr val="087F91"/>
                </a:solidFill>
                <a:latin typeface="Meiryo UI"/>
                <a:ea typeface="Meiryo UI"/>
                <a:cs typeface="Meiryo UI"/>
              </a:defRPr>
            </a:lvl9pPr>
          </a:lstStyle>
          <a:p xmlns:a="http://schemas.openxmlformats.org/drawingml/2006/main">
            <a:pPr algn="l">
              <a:defRPr sz="1800" b="1">
                <a:solidFill>
                  <a:srgbClr val="087F91"/>
                </a:solidFill>
                <a:latin typeface="Meiryo UI"/>
                <a:ea typeface="Meiryo UI"/>
                <a:cs typeface="Meiryo UI"/>
              </a:defRPr>
            </a:pPr>
            <a:r>
              <a:rPr sz="1800" b="1">
                <a:solidFill>
                  <a:srgbClr val="087F91"/>
                </a:solidFill>
                <a:latin typeface="Meiryo UI"/>
                <a:ea typeface="Meiryo UI"/>
                <a:cs typeface="Meiryo UI"/>
              </a:rPr>
              <a:t>R1　産業データ収集Gateway</a:t>
            </a:r>
          </a:p>
        </p:txBody>
      </p:sp>
      <p:sp>
        <p:nvSpPr>
          <p:cNvPr id="4" name="reference-name-0">
            <a:extLst xmlns:a="http://schemas.openxmlformats.org/drawingml/2006/main">
              <a:ext uri="{FF2B5EF4-FFF2-40B4-BE49-F238E27FC236}">
                <a16:creationId xmlns:a16="http://schemas.microsoft.com/office/drawing/2014/main" id="{8C60392D-713A-453D-B25E-66D33A051F1C}"/>
              </a:ext>
            </a:extLst>
          </p:cNvPr>
          <p:cNvSpPr>
            <a:spLocks xmlns:a="http://schemas.openxmlformats.org/drawingml/2006/main" noGrp="1"/>
          </p:cNvSpPr>
          <p:nvPr/>
        </p:nvSpPr>
        <p:spPr>
          <a:xfrm xmlns:a="http://schemas.openxmlformats.org/drawingml/2006/main">
            <a:off x="4857750" y="1695450"/>
            <a:ext cx="9715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0B2942"/>
                </a:solidFill>
                <a:latin typeface="Meiryo UI"/>
                <a:ea typeface="Meiryo UI"/>
                <a:cs typeface="Meiryo UI"/>
              </a:defRPr>
            </a:defPPr>
            <a:lvl1pPr algn="l">
              <a:defRPr sz="1875" b="1">
                <a:solidFill>
                  <a:srgbClr val="0B2942"/>
                </a:solidFill>
                <a:latin typeface="Meiryo UI"/>
                <a:ea typeface="Meiryo UI"/>
                <a:cs typeface="Meiryo UI"/>
              </a:defRPr>
            </a:lvl1pPr>
            <a:lvl2pPr algn="l">
              <a:defRPr sz="1875" b="1">
                <a:solidFill>
                  <a:srgbClr val="0B2942"/>
                </a:solidFill>
                <a:latin typeface="Meiryo UI"/>
                <a:ea typeface="Meiryo UI"/>
                <a:cs typeface="Meiryo UI"/>
              </a:defRPr>
            </a:lvl2pPr>
            <a:lvl3pPr algn="l">
              <a:defRPr sz="1875" b="1">
                <a:solidFill>
                  <a:srgbClr val="0B2942"/>
                </a:solidFill>
                <a:latin typeface="Meiryo UI"/>
                <a:ea typeface="Meiryo UI"/>
                <a:cs typeface="Meiryo UI"/>
              </a:defRPr>
            </a:lvl3pPr>
            <a:lvl4pPr algn="l">
              <a:defRPr sz="1875" b="1">
                <a:solidFill>
                  <a:srgbClr val="0B2942"/>
                </a:solidFill>
                <a:latin typeface="Meiryo UI"/>
                <a:ea typeface="Meiryo UI"/>
                <a:cs typeface="Meiryo UI"/>
              </a:defRPr>
            </a:lvl4pPr>
            <a:lvl5pPr algn="l">
              <a:defRPr sz="1875" b="1">
                <a:solidFill>
                  <a:srgbClr val="0B2942"/>
                </a:solidFill>
                <a:latin typeface="Meiryo UI"/>
                <a:ea typeface="Meiryo UI"/>
                <a:cs typeface="Meiryo UI"/>
              </a:defRPr>
            </a:lvl5pPr>
            <a:lvl6pPr algn="l">
              <a:defRPr sz="1875" b="1">
                <a:solidFill>
                  <a:srgbClr val="0B2942"/>
                </a:solidFill>
                <a:latin typeface="Meiryo UI"/>
                <a:ea typeface="Meiryo UI"/>
                <a:cs typeface="Meiryo UI"/>
              </a:defRPr>
            </a:lvl6pPr>
            <a:lvl7pPr algn="l">
              <a:defRPr sz="1875" b="1">
                <a:solidFill>
                  <a:srgbClr val="0B2942"/>
                </a:solidFill>
                <a:latin typeface="Meiryo UI"/>
                <a:ea typeface="Meiryo UI"/>
                <a:cs typeface="Meiryo UI"/>
              </a:defRPr>
            </a:lvl7pPr>
            <a:lvl8pPr algn="l">
              <a:defRPr sz="1875" b="1">
                <a:solidFill>
                  <a:srgbClr val="0B2942"/>
                </a:solidFill>
                <a:latin typeface="Meiryo UI"/>
                <a:ea typeface="Meiryo UI"/>
                <a:cs typeface="Meiryo UI"/>
              </a:defRPr>
            </a:lvl8pPr>
            <a:lvl9pPr algn="l">
              <a:defRPr sz="1875" b="1">
                <a:solidFill>
                  <a:srgbClr val="0B2942"/>
                </a:solidFill>
                <a:latin typeface="Meiryo UI"/>
                <a:ea typeface="Meiryo UI"/>
                <a:cs typeface="Meiryo UI"/>
              </a:defRPr>
            </a:lvl9pPr>
          </a:lstStyle>
          <a:p xmlns:a="http://schemas.openxmlformats.org/drawingml/2006/main">
            <a:pPr algn="l">
              <a:defRPr sz="1875" b="1">
                <a:solidFill>
                  <a:srgbClr val="0B2942"/>
                </a:solidFill>
                <a:latin typeface="Meiryo UI"/>
                <a:ea typeface="Meiryo UI"/>
                <a:cs typeface="Meiryo UI"/>
              </a:defRPr>
            </a:pPr>
            <a:r>
              <a:rPr sz="1875" b="1">
                <a:solidFill>
                  <a:srgbClr val="0B2942"/>
                </a:solidFill>
                <a:latin typeface="Meiryo UI"/>
                <a:ea typeface="Meiryo UI"/>
                <a:cs typeface="Meiryo UI"/>
              </a:rPr>
              <a:t>Moxa AIG-301 Series Datasheet v2.0</a:t>
            </a:r>
          </a:p>
        </p:txBody>
      </p:sp>
      <p:sp>
        <p:nvSpPr>
          <p:cNvPr id="5" name="reference-purpose-0">
            <a:extLst xmlns:a="http://schemas.openxmlformats.org/drawingml/2006/main">
              <a:ext uri="{FF2B5EF4-FFF2-40B4-BE49-F238E27FC236}">
                <a16:creationId xmlns:a16="http://schemas.microsoft.com/office/drawing/2014/main" id="{F06C8E3C-4C48-4147-913C-93AFB03DC40B}"/>
              </a:ext>
            </a:extLst>
          </p:cNvPr>
          <p:cNvSpPr>
            <a:spLocks xmlns:a="http://schemas.openxmlformats.org/drawingml/2006/main" noGrp="1"/>
          </p:cNvSpPr>
          <p:nvPr/>
        </p:nvSpPr>
        <p:spPr>
          <a:xfrm xmlns:a="http://schemas.openxmlformats.org/drawingml/2006/main">
            <a:off x="4857750" y="2124075"/>
            <a:ext cx="9715500" cy="390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13" b="0">
                <a:solidFill>
                  <a:srgbClr val="152D42"/>
                </a:solidFill>
                <a:latin typeface="Meiryo UI"/>
                <a:ea typeface="Meiryo UI"/>
                <a:cs typeface="Meiryo UI"/>
              </a:defRPr>
            </a:defPPr>
            <a:lvl1pPr algn="l">
              <a:defRPr sz="1613" b="0">
                <a:solidFill>
                  <a:srgbClr val="152D42"/>
                </a:solidFill>
                <a:latin typeface="Meiryo UI"/>
                <a:ea typeface="Meiryo UI"/>
                <a:cs typeface="Meiryo UI"/>
              </a:defRPr>
            </a:lvl1pPr>
            <a:lvl2pPr algn="l">
              <a:defRPr sz="1613" b="0">
                <a:solidFill>
                  <a:srgbClr val="152D42"/>
                </a:solidFill>
                <a:latin typeface="Meiryo UI"/>
                <a:ea typeface="Meiryo UI"/>
                <a:cs typeface="Meiryo UI"/>
              </a:defRPr>
            </a:lvl2pPr>
            <a:lvl3pPr algn="l">
              <a:defRPr sz="1613" b="0">
                <a:solidFill>
                  <a:srgbClr val="152D42"/>
                </a:solidFill>
                <a:latin typeface="Meiryo UI"/>
                <a:ea typeface="Meiryo UI"/>
                <a:cs typeface="Meiryo UI"/>
              </a:defRPr>
            </a:lvl3pPr>
            <a:lvl4pPr algn="l">
              <a:defRPr sz="1613" b="0">
                <a:solidFill>
                  <a:srgbClr val="152D42"/>
                </a:solidFill>
                <a:latin typeface="Meiryo UI"/>
                <a:ea typeface="Meiryo UI"/>
                <a:cs typeface="Meiryo UI"/>
              </a:defRPr>
            </a:lvl4pPr>
            <a:lvl5pPr algn="l">
              <a:defRPr sz="1613" b="0">
                <a:solidFill>
                  <a:srgbClr val="152D42"/>
                </a:solidFill>
                <a:latin typeface="Meiryo UI"/>
                <a:ea typeface="Meiryo UI"/>
                <a:cs typeface="Meiryo UI"/>
              </a:defRPr>
            </a:lvl5pPr>
            <a:lvl6pPr algn="l">
              <a:defRPr sz="1613" b="0">
                <a:solidFill>
                  <a:srgbClr val="152D42"/>
                </a:solidFill>
                <a:latin typeface="Meiryo UI"/>
                <a:ea typeface="Meiryo UI"/>
                <a:cs typeface="Meiryo UI"/>
              </a:defRPr>
            </a:lvl6pPr>
            <a:lvl7pPr algn="l">
              <a:defRPr sz="1613" b="0">
                <a:solidFill>
                  <a:srgbClr val="152D42"/>
                </a:solidFill>
                <a:latin typeface="Meiryo UI"/>
                <a:ea typeface="Meiryo UI"/>
                <a:cs typeface="Meiryo UI"/>
              </a:defRPr>
            </a:lvl7pPr>
            <a:lvl8pPr algn="l">
              <a:defRPr sz="1613" b="0">
                <a:solidFill>
                  <a:srgbClr val="152D42"/>
                </a:solidFill>
                <a:latin typeface="Meiryo UI"/>
                <a:ea typeface="Meiryo UI"/>
                <a:cs typeface="Meiryo UI"/>
              </a:defRPr>
            </a:lvl8pPr>
            <a:lvl9pPr algn="l">
              <a:defRPr sz="1613" b="0">
                <a:solidFill>
                  <a:srgbClr val="152D42"/>
                </a:solidFill>
                <a:latin typeface="Meiryo UI"/>
                <a:ea typeface="Meiryo UI"/>
                <a:cs typeface="Meiryo UI"/>
              </a:defRPr>
            </a:lvl9pPr>
          </a:lstStyle>
          <a:p xmlns:a="http://schemas.openxmlformats.org/drawingml/2006/main">
            <a:pPr algn="l">
              <a:defRPr sz="1613" b="0">
                <a:solidFill>
                  <a:srgbClr val="152D42"/>
                </a:solidFill>
                <a:latin typeface="Meiryo UI"/>
                <a:ea typeface="Meiryo UI"/>
                <a:cs typeface="Meiryo UI"/>
              </a:defRPr>
            </a:pPr>
            <a:r>
              <a:rPr sz="1613" b="0">
                <a:solidFill>
                  <a:srgbClr val="152D42"/>
                </a:solidFill>
                <a:latin typeface="Meiryo UI"/>
                <a:ea typeface="Meiryo UI"/>
                <a:cs typeface="Meiryo UI"/>
              </a:rPr>
              <a:t>物理I/O、産業プロトコル、保存・再送、更新、機器保護、設置環境の評価項目。</a:t>
            </a:r>
          </a:p>
        </p:txBody>
      </p:sp>
      <p:sp>
        <p:nvSpPr>
          <p:cNvPr id="6" name="reference-url-0">
            <a:extLst xmlns:a="http://schemas.openxmlformats.org/drawingml/2006/main">
              <a:ext uri="{FF2B5EF4-FFF2-40B4-BE49-F238E27FC236}">
                <a16:creationId xmlns:a16="http://schemas.microsoft.com/office/drawing/2014/main" id="{A7848C43-98AB-4072-AA0F-A0C3F1591053}"/>
              </a:ext>
            </a:extLst>
          </p:cNvPr>
          <p:cNvSpPr>
            <a:spLocks xmlns:a="http://schemas.openxmlformats.org/drawingml/2006/main" noGrp="1"/>
          </p:cNvSpPr>
          <p:nvPr/>
        </p:nvSpPr>
        <p:spPr>
          <a:xfrm xmlns:a="http://schemas.openxmlformats.org/drawingml/2006/main">
            <a:off x="4857750" y="2562225"/>
            <a:ext cx="9715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13" b="0">
                <a:solidFill>
                  <a:srgbClr val="526778"/>
                </a:solidFill>
                <a:latin typeface="Meiryo UI"/>
                <a:ea typeface="Meiryo UI"/>
                <a:cs typeface="Meiryo UI"/>
              </a:defRPr>
            </a:defPPr>
            <a:lvl1pPr algn="l">
              <a:defRPr sz="1313" b="0">
                <a:solidFill>
                  <a:srgbClr val="526778"/>
                </a:solidFill>
                <a:latin typeface="Meiryo UI"/>
                <a:ea typeface="Meiryo UI"/>
                <a:cs typeface="Meiryo UI"/>
              </a:defRPr>
            </a:lvl1pPr>
            <a:lvl2pPr algn="l">
              <a:defRPr sz="1313" b="0">
                <a:solidFill>
                  <a:srgbClr val="526778"/>
                </a:solidFill>
                <a:latin typeface="Meiryo UI"/>
                <a:ea typeface="Meiryo UI"/>
                <a:cs typeface="Meiryo UI"/>
              </a:defRPr>
            </a:lvl2pPr>
            <a:lvl3pPr algn="l">
              <a:defRPr sz="1313" b="0">
                <a:solidFill>
                  <a:srgbClr val="526778"/>
                </a:solidFill>
                <a:latin typeface="Meiryo UI"/>
                <a:ea typeface="Meiryo UI"/>
                <a:cs typeface="Meiryo UI"/>
              </a:defRPr>
            </a:lvl3pPr>
            <a:lvl4pPr algn="l">
              <a:defRPr sz="1313" b="0">
                <a:solidFill>
                  <a:srgbClr val="526778"/>
                </a:solidFill>
                <a:latin typeface="Meiryo UI"/>
                <a:ea typeface="Meiryo UI"/>
                <a:cs typeface="Meiryo UI"/>
              </a:defRPr>
            </a:lvl4pPr>
            <a:lvl5pPr algn="l">
              <a:defRPr sz="1313" b="0">
                <a:solidFill>
                  <a:srgbClr val="526778"/>
                </a:solidFill>
                <a:latin typeface="Meiryo UI"/>
                <a:ea typeface="Meiryo UI"/>
                <a:cs typeface="Meiryo UI"/>
              </a:defRPr>
            </a:lvl5pPr>
            <a:lvl6pPr algn="l">
              <a:defRPr sz="1313" b="0">
                <a:solidFill>
                  <a:srgbClr val="526778"/>
                </a:solidFill>
                <a:latin typeface="Meiryo UI"/>
                <a:ea typeface="Meiryo UI"/>
                <a:cs typeface="Meiryo UI"/>
              </a:defRPr>
            </a:lvl6pPr>
            <a:lvl7pPr algn="l">
              <a:defRPr sz="1313" b="0">
                <a:solidFill>
                  <a:srgbClr val="526778"/>
                </a:solidFill>
                <a:latin typeface="Meiryo UI"/>
                <a:ea typeface="Meiryo UI"/>
                <a:cs typeface="Meiryo UI"/>
              </a:defRPr>
            </a:lvl7pPr>
            <a:lvl8pPr algn="l">
              <a:defRPr sz="1313" b="0">
                <a:solidFill>
                  <a:srgbClr val="526778"/>
                </a:solidFill>
                <a:latin typeface="Meiryo UI"/>
                <a:ea typeface="Meiryo UI"/>
                <a:cs typeface="Meiryo UI"/>
              </a:defRPr>
            </a:lvl8pPr>
            <a:lvl9pPr algn="l">
              <a:defRPr sz="1313" b="0">
                <a:solidFill>
                  <a:srgbClr val="526778"/>
                </a:solidFill>
                <a:latin typeface="Meiryo UI"/>
                <a:ea typeface="Meiryo UI"/>
                <a:cs typeface="Meiryo UI"/>
              </a:defRPr>
            </a:lvl9pPr>
          </a:lstStyle>
          <a:p xmlns:a="http://schemas.openxmlformats.org/drawingml/2006/main">
            <a:pPr algn="l">
              <a:defRPr sz="1313" b="0">
                <a:solidFill>
                  <a:srgbClr val="526778"/>
                </a:solidFill>
                <a:latin typeface="Meiryo UI"/>
                <a:ea typeface="Meiryo UI"/>
                <a:cs typeface="Meiryo UI"/>
              </a:defRPr>
            </a:pPr>
            <a:r>
              <a:rPr sz="1313" b="0">
                <a:solidFill>
                  <a:srgbClr val="526778"/>
                </a:solidFill>
                <a:latin typeface="Meiryo UI"/>
                <a:ea typeface="Meiryo UI"/>
                <a:cs typeface="Meiryo UI"/>
                <a:hlinkClick xmlns:r="http://schemas.openxmlformats.org/officeDocument/2006/relationships" r:id="R48922757d0fa44af"/>
              </a:rPr>
              <a:t>https://www.moxa.com/getmedia/fc841939-d2ca-47a2-a0da-479c63de0650/moxa-aig-301-series-datasheet-v2.0-cht.pdf</a:t>
            </a:r>
          </a:p>
        </p:txBody>
      </p:sp>
      <p:sp>
        <p:nvSpPr>
          <p:cNvPr id="7" name="ref-separator-0">
            <a:extLst xmlns:a="http://schemas.openxmlformats.org/drawingml/2006/main">
              <a:ext uri="{FF2B5EF4-FFF2-40B4-BE49-F238E27FC236}">
                <a16:creationId xmlns:a16="http://schemas.microsoft.com/office/drawing/2014/main" id="{40A603E5-1082-4E6C-8BA2-6DE8D618C0EC}"/>
              </a:ext>
            </a:extLst>
          </p:cNvPr>
          <p:cNvSpPr>
            <a:spLocks xmlns:a="http://schemas.openxmlformats.org/drawingml/2006/main" noGrp="1"/>
          </p:cNvSpPr>
          <p:nvPr/>
        </p:nvSpPr>
        <p:spPr>
          <a:xfrm xmlns:a="http://schemas.openxmlformats.org/drawingml/2006/main">
            <a:off x="666750" y="3076575"/>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8" name="reference-cat-1">
            <a:extLst xmlns:a="http://schemas.openxmlformats.org/drawingml/2006/main">
              <a:ext uri="{FF2B5EF4-FFF2-40B4-BE49-F238E27FC236}">
                <a16:creationId xmlns:a16="http://schemas.microsoft.com/office/drawing/2014/main" id="{120FE520-ADEA-4EBC-A0CD-6013E4B05407}"/>
              </a:ext>
            </a:extLst>
          </p:cNvPr>
          <p:cNvSpPr>
            <a:spLocks xmlns:a="http://schemas.openxmlformats.org/drawingml/2006/main" noGrp="1"/>
          </p:cNvSpPr>
          <p:nvPr/>
        </p:nvSpPr>
        <p:spPr>
          <a:xfrm xmlns:a="http://schemas.openxmlformats.org/drawingml/2006/main">
            <a:off x="666750" y="3133725"/>
            <a:ext cx="43338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087F91"/>
                </a:solidFill>
                <a:latin typeface="Meiryo UI"/>
                <a:ea typeface="Meiryo UI"/>
                <a:cs typeface="Meiryo UI"/>
              </a:defRPr>
            </a:defPPr>
            <a:lvl1pPr algn="l">
              <a:defRPr sz="1800" b="1">
                <a:solidFill>
                  <a:srgbClr val="087F91"/>
                </a:solidFill>
                <a:latin typeface="Meiryo UI"/>
                <a:ea typeface="Meiryo UI"/>
                <a:cs typeface="Meiryo UI"/>
              </a:defRPr>
            </a:lvl1pPr>
            <a:lvl2pPr algn="l">
              <a:defRPr sz="1800" b="1">
                <a:solidFill>
                  <a:srgbClr val="087F91"/>
                </a:solidFill>
                <a:latin typeface="Meiryo UI"/>
                <a:ea typeface="Meiryo UI"/>
                <a:cs typeface="Meiryo UI"/>
              </a:defRPr>
            </a:lvl2pPr>
            <a:lvl3pPr algn="l">
              <a:defRPr sz="1800" b="1">
                <a:solidFill>
                  <a:srgbClr val="087F91"/>
                </a:solidFill>
                <a:latin typeface="Meiryo UI"/>
                <a:ea typeface="Meiryo UI"/>
                <a:cs typeface="Meiryo UI"/>
              </a:defRPr>
            </a:lvl3pPr>
            <a:lvl4pPr algn="l">
              <a:defRPr sz="1800" b="1">
                <a:solidFill>
                  <a:srgbClr val="087F91"/>
                </a:solidFill>
                <a:latin typeface="Meiryo UI"/>
                <a:ea typeface="Meiryo UI"/>
                <a:cs typeface="Meiryo UI"/>
              </a:defRPr>
            </a:lvl4pPr>
            <a:lvl5pPr algn="l">
              <a:defRPr sz="1800" b="1">
                <a:solidFill>
                  <a:srgbClr val="087F91"/>
                </a:solidFill>
                <a:latin typeface="Meiryo UI"/>
                <a:ea typeface="Meiryo UI"/>
                <a:cs typeface="Meiryo UI"/>
              </a:defRPr>
            </a:lvl5pPr>
            <a:lvl6pPr algn="l">
              <a:defRPr sz="1800" b="1">
                <a:solidFill>
                  <a:srgbClr val="087F91"/>
                </a:solidFill>
                <a:latin typeface="Meiryo UI"/>
                <a:ea typeface="Meiryo UI"/>
                <a:cs typeface="Meiryo UI"/>
              </a:defRPr>
            </a:lvl6pPr>
            <a:lvl7pPr algn="l">
              <a:defRPr sz="1800" b="1">
                <a:solidFill>
                  <a:srgbClr val="087F91"/>
                </a:solidFill>
                <a:latin typeface="Meiryo UI"/>
                <a:ea typeface="Meiryo UI"/>
                <a:cs typeface="Meiryo UI"/>
              </a:defRPr>
            </a:lvl7pPr>
            <a:lvl8pPr algn="l">
              <a:defRPr sz="1800" b="1">
                <a:solidFill>
                  <a:srgbClr val="087F91"/>
                </a:solidFill>
                <a:latin typeface="Meiryo UI"/>
                <a:ea typeface="Meiryo UI"/>
                <a:cs typeface="Meiryo UI"/>
              </a:defRPr>
            </a:lvl8pPr>
            <a:lvl9pPr algn="l">
              <a:defRPr sz="1800" b="1">
                <a:solidFill>
                  <a:srgbClr val="087F91"/>
                </a:solidFill>
                <a:latin typeface="Meiryo UI"/>
                <a:ea typeface="Meiryo UI"/>
                <a:cs typeface="Meiryo UI"/>
              </a:defRPr>
            </a:lvl9pPr>
          </a:lstStyle>
          <a:p xmlns:a="http://schemas.openxmlformats.org/drawingml/2006/main">
            <a:pPr algn="l">
              <a:defRPr sz="1800" b="1">
                <a:solidFill>
                  <a:srgbClr val="087F91"/>
                </a:solidFill>
                <a:latin typeface="Meiryo UI"/>
                <a:ea typeface="Meiryo UI"/>
                <a:cs typeface="Meiryo UI"/>
              </a:defRPr>
            </a:pPr>
            <a:r>
              <a:rPr sz="1800" b="1">
                <a:solidFill>
                  <a:srgbClr val="087F91"/>
                </a:solidFill>
                <a:latin typeface="Meiryo UI"/>
                <a:ea typeface="Meiryo UI"/>
                <a:cs typeface="Meiryo UI"/>
              </a:rPr>
              <a:t>R2　セルラールーター</a:t>
            </a:r>
          </a:p>
        </p:txBody>
      </p:sp>
      <p:sp>
        <p:nvSpPr>
          <p:cNvPr id="9" name="reference-name-1">
            <a:extLst xmlns:a="http://schemas.openxmlformats.org/drawingml/2006/main">
              <a:ext uri="{FF2B5EF4-FFF2-40B4-BE49-F238E27FC236}">
                <a16:creationId xmlns:a16="http://schemas.microsoft.com/office/drawing/2014/main" id="{E2737EDA-8FD1-477D-BAEA-1B82209006FF}"/>
              </a:ext>
            </a:extLst>
          </p:cNvPr>
          <p:cNvSpPr>
            <a:spLocks xmlns:a="http://schemas.openxmlformats.org/drawingml/2006/main" noGrp="1"/>
          </p:cNvSpPr>
          <p:nvPr/>
        </p:nvSpPr>
        <p:spPr>
          <a:xfrm xmlns:a="http://schemas.openxmlformats.org/drawingml/2006/main">
            <a:off x="4857750" y="3133725"/>
            <a:ext cx="9715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0B2942"/>
                </a:solidFill>
                <a:latin typeface="Meiryo UI"/>
                <a:ea typeface="Meiryo UI"/>
                <a:cs typeface="Meiryo UI"/>
              </a:defRPr>
            </a:defPPr>
            <a:lvl1pPr algn="l">
              <a:defRPr sz="1875" b="1">
                <a:solidFill>
                  <a:srgbClr val="0B2942"/>
                </a:solidFill>
                <a:latin typeface="Meiryo UI"/>
                <a:ea typeface="Meiryo UI"/>
                <a:cs typeface="Meiryo UI"/>
              </a:defRPr>
            </a:lvl1pPr>
            <a:lvl2pPr algn="l">
              <a:defRPr sz="1875" b="1">
                <a:solidFill>
                  <a:srgbClr val="0B2942"/>
                </a:solidFill>
                <a:latin typeface="Meiryo UI"/>
                <a:ea typeface="Meiryo UI"/>
                <a:cs typeface="Meiryo UI"/>
              </a:defRPr>
            </a:lvl2pPr>
            <a:lvl3pPr algn="l">
              <a:defRPr sz="1875" b="1">
                <a:solidFill>
                  <a:srgbClr val="0B2942"/>
                </a:solidFill>
                <a:latin typeface="Meiryo UI"/>
                <a:ea typeface="Meiryo UI"/>
                <a:cs typeface="Meiryo UI"/>
              </a:defRPr>
            </a:lvl3pPr>
            <a:lvl4pPr algn="l">
              <a:defRPr sz="1875" b="1">
                <a:solidFill>
                  <a:srgbClr val="0B2942"/>
                </a:solidFill>
                <a:latin typeface="Meiryo UI"/>
                <a:ea typeface="Meiryo UI"/>
                <a:cs typeface="Meiryo UI"/>
              </a:defRPr>
            </a:lvl4pPr>
            <a:lvl5pPr algn="l">
              <a:defRPr sz="1875" b="1">
                <a:solidFill>
                  <a:srgbClr val="0B2942"/>
                </a:solidFill>
                <a:latin typeface="Meiryo UI"/>
                <a:ea typeface="Meiryo UI"/>
                <a:cs typeface="Meiryo UI"/>
              </a:defRPr>
            </a:lvl5pPr>
            <a:lvl6pPr algn="l">
              <a:defRPr sz="1875" b="1">
                <a:solidFill>
                  <a:srgbClr val="0B2942"/>
                </a:solidFill>
                <a:latin typeface="Meiryo UI"/>
                <a:ea typeface="Meiryo UI"/>
                <a:cs typeface="Meiryo UI"/>
              </a:defRPr>
            </a:lvl6pPr>
            <a:lvl7pPr algn="l">
              <a:defRPr sz="1875" b="1">
                <a:solidFill>
                  <a:srgbClr val="0B2942"/>
                </a:solidFill>
                <a:latin typeface="Meiryo UI"/>
                <a:ea typeface="Meiryo UI"/>
                <a:cs typeface="Meiryo UI"/>
              </a:defRPr>
            </a:lvl7pPr>
            <a:lvl8pPr algn="l">
              <a:defRPr sz="1875" b="1">
                <a:solidFill>
                  <a:srgbClr val="0B2942"/>
                </a:solidFill>
                <a:latin typeface="Meiryo UI"/>
                <a:ea typeface="Meiryo UI"/>
                <a:cs typeface="Meiryo UI"/>
              </a:defRPr>
            </a:lvl8pPr>
            <a:lvl9pPr algn="l">
              <a:defRPr sz="1875" b="1">
                <a:solidFill>
                  <a:srgbClr val="0B2942"/>
                </a:solidFill>
                <a:latin typeface="Meiryo UI"/>
                <a:ea typeface="Meiryo UI"/>
                <a:cs typeface="Meiryo UI"/>
              </a:defRPr>
            </a:lvl9pPr>
          </a:lstStyle>
          <a:p xmlns:a="http://schemas.openxmlformats.org/drawingml/2006/main">
            <a:pPr algn="l">
              <a:defRPr sz="1875" b="1">
                <a:solidFill>
                  <a:srgbClr val="0B2942"/>
                </a:solidFill>
                <a:latin typeface="Meiryo UI"/>
                <a:ea typeface="Meiryo UI"/>
                <a:cs typeface="Meiryo UI"/>
              </a:defRPr>
            </a:pPr>
            <a:r>
              <a:rPr sz="1875" b="1">
                <a:solidFill>
                  <a:srgbClr val="0B2942"/>
                </a:solidFill>
                <a:latin typeface="Meiryo UI"/>
                <a:ea typeface="Meiryo UI"/>
                <a:cs typeface="Meiryo UI"/>
              </a:rPr>
              <a:t>Teltonika RUT241 製品情報／VPNマニュアル</a:t>
            </a:r>
          </a:p>
        </p:txBody>
      </p:sp>
      <p:sp>
        <p:nvSpPr>
          <p:cNvPr id="10" name="reference-purpose-1">
            <a:extLst xmlns:a="http://schemas.openxmlformats.org/drawingml/2006/main">
              <a:ext uri="{FF2B5EF4-FFF2-40B4-BE49-F238E27FC236}">
                <a16:creationId xmlns:a16="http://schemas.microsoft.com/office/drawing/2014/main" id="{1FF02E8D-5223-4B4C-8A56-0C58D6CB17B1}"/>
              </a:ext>
            </a:extLst>
          </p:cNvPr>
          <p:cNvSpPr>
            <a:spLocks xmlns:a="http://schemas.openxmlformats.org/drawingml/2006/main" noGrp="1"/>
          </p:cNvSpPr>
          <p:nvPr/>
        </p:nvSpPr>
        <p:spPr>
          <a:xfrm xmlns:a="http://schemas.openxmlformats.org/drawingml/2006/main">
            <a:off x="4857750" y="3562350"/>
            <a:ext cx="9715500" cy="390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13" b="0">
                <a:solidFill>
                  <a:srgbClr val="152D42"/>
                </a:solidFill>
                <a:latin typeface="Meiryo UI"/>
                <a:ea typeface="Meiryo UI"/>
                <a:cs typeface="Meiryo UI"/>
              </a:defRPr>
            </a:defPPr>
            <a:lvl1pPr algn="l">
              <a:defRPr sz="1613" b="0">
                <a:solidFill>
                  <a:srgbClr val="152D42"/>
                </a:solidFill>
                <a:latin typeface="Meiryo UI"/>
                <a:ea typeface="Meiryo UI"/>
                <a:cs typeface="Meiryo UI"/>
              </a:defRPr>
            </a:lvl1pPr>
            <a:lvl2pPr algn="l">
              <a:defRPr sz="1613" b="0">
                <a:solidFill>
                  <a:srgbClr val="152D42"/>
                </a:solidFill>
                <a:latin typeface="Meiryo UI"/>
                <a:ea typeface="Meiryo UI"/>
                <a:cs typeface="Meiryo UI"/>
              </a:defRPr>
            </a:lvl2pPr>
            <a:lvl3pPr algn="l">
              <a:defRPr sz="1613" b="0">
                <a:solidFill>
                  <a:srgbClr val="152D42"/>
                </a:solidFill>
                <a:latin typeface="Meiryo UI"/>
                <a:ea typeface="Meiryo UI"/>
                <a:cs typeface="Meiryo UI"/>
              </a:defRPr>
            </a:lvl3pPr>
            <a:lvl4pPr algn="l">
              <a:defRPr sz="1613" b="0">
                <a:solidFill>
                  <a:srgbClr val="152D42"/>
                </a:solidFill>
                <a:latin typeface="Meiryo UI"/>
                <a:ea typeface="Meiryo UI"/>
                <a:cs typeface="Meiryo UI"/>
              </a:defRPr>
            </a:lvl4pPr>
            <a:lvl5pPr algn="l">
              <a:defRPr sz="1613" b="0">
                <a:solidFill>
                  <a:srgbClr val="152D42"/>
                </a:solidFill>
                <a:latin typeface="Meiryo UI"/>
                <a:ea typeface="Meiryo UI"/>
                <a:cs typeface="Meiryo UI"/>
              </a:defRPr>
            </a:lvl5pPr>
            <a:lvl6pPr algn="l">
              <a:defRPr sz="1613" b="0">
                <a:solidFill>
                  <a:srgbClr val="152D42"/>
                </a:solidFill>
                <a:latin typeface="Meiryo UI"/>
                <a:ea typeface="Meiryo UI"/>
                <a:cs typeface="Meiryo UI"/>
              </a:defRPr>
            </a:lvl6pPr>
            <a:lvl7pPr algn="l">
              <a:defRPr sz="1613" b="0">
                <a:solidFill>
                  <a:srgbClr val="152D42"/>
                </a:solidFill>
                <a:latin typeface="Meiryo UI"/>
                <a:ea typeface="Meiryo UI"/>
                <a:cs typeface="Meiryo UI"/>
              </a:defRPr>
            </a:lvl7pPr>
            <a:lvl8pPr algn="l">
              <a:defRPr sz="1613" b="0">
                <a:solidFill>
                  <a:srgbClr val="152D42"/>
                </a:solidFill>
                <a:latin typeface="Meiryo UI"/>
                <a:ea typeface="Meiryo UI"/>
                <a:cs typeface="Meiryo UI"/>
              </a:defRPr>
            </a:lvl8pPr>
            <a:lvl9pPr algn="l">
              <a:defRPr sz="1613" b="0">
                <a:solidFill>
                  <a:srgbClr val="152D42"/>
                </a:solidFill>
                <a:latin typeface="Meiryo UI"/>
                <a:ea typeface="Meiryo UI"/>
                <a:cs typeface="Meiryo UI"/>
              </a:defRPr>
            </a:lvl9pPr>
          </a:lstStyle>
          <a:p xmlns:a="http://schemas.openxmlformats.org/drawingml/2006/main">
            <a:pPr algn="l">
              <a:defRPr sz="1613" b="0">
                <a:solidFill>
                  <a:srgbClr val="152D42"/>
                </a:solidFill>
                <a:latin typeface="Meiryo UI"/>
                <a:ea typeface="Meiryo UI"/>
                <a:cs typeface="Meiryo UI"/>
              </a:defRPr>
            </a:pPr>
            <a:r>
              <a:rPr sz="1613" b="0">
                <a:solidFill>
                  <a:srgbClr val="152D42"/>
                </a:solidFill>
                <a:latin typeface="Meiryo UI"/>
                <a:ea typeface="Meiryo UI"/>
                <a:cs typeface="Meiryo UI"/>
              </a:rPr>
              <a:t>回線切替、遠隔管理、SIM構成、VPN方式の評価項目。</a:t>
            </a:r>
          </a:p>
        </p:txBody>
      </p:sp>
      <p:sp>
        <p:nvSpPr>
          <p:cNvPr id="11" name="reference-url-1">
            <a:extLst xmlns:a="http://schemas.openxmlformats.org/drawingml/2006/main">
              <a:ext uri="{FF2B5EF4-FFF2-40B4-BE49-F238E27FC236}">
                <a16:creationId xmlns:a16="http://schemas.microsoft.com/office/drawing/2014/main" id="{BE86FBA8-BD81-4FB2-8889-0FFAF7064018}"/>
              </a:ext>
            </a:extLst>
          </p:cNvPr>
          <p:cNvSpPr>
            <a:spLocks xmlns:a="http://schemas.openxmlformats.org/drawingml/2006/main" noGrp="1"/>
          </p:cNvSpPr>
          <p:nvPr/>
        </p:nvSpPr>
        <p:spPr>
          <a:xfrm xmlns:a="http://schemas.openxmlformats.org/drawingml/2006/main">
            <a:off x="4857750" y="4000500"/>
            <a:ext cx="9715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13" b="0">
                <a:solidFill>
                  <a:srgbClr val="526778"/>
                </a:solidFill>
                <a:latin typeface="Meiryo UI"/>
                <a:ea typeface="Meiryo UI"/>
                <a:cs typeface="Meiryo UI"/>
              </a:defRPr>
            </a:defPPr>
            <a:lvl1pPr algn="l">
              <a:defRPr sz="1313" b="0">
                <a:solidFill>
                  <a:srgbClr val="526778"/>
                </a:solidFill>
                <a:latin typeface="Meiryo UI"/>
                <a:ea typeface="Meiryo UI"/>
                <a:cs typeface="Meiryo UI"/>
              </a:defRPr>
            </a:lvl1pPr>
            <a:lvl2pPr algn="l">
              <a:defRPr sz="1313" b="0">
                <a:solidFill>
                  <a:srgbClr val="526778"/>
                </a:solidFill>
                <a:latin typeface="Meiryo UI"/>
                <a:ea typeface="Meiryo UI"/>
                <a:cs typeface="Meiryo UI"/>
              </a:defRPr>
            </a:lvl2pPr>
            <a:lvl3pPr algn="l">
              <a:defRPr sz="1313" b="0">
                <a:solidFill>
                  <a:srgbClr val="526778"/>
                </a:solidFill>
                <a:latin typeface="Meiryo UI"/>
                <a:ea typeface="Meiryo UI"/>
                <a:cs typeface="Meiryo UI"/>
              </a:defRPr>
            </a:lvl3pPr>
            <a:lvl4pPr algn="l">
              <a:defRPr sz="1313" b="0">
                <a:solidFill>
                  <a:srgbClr val="526778"/>
                </a:solidFill>
                <a:latin typeface="Meiryo UI"/>
                <a:ea typeface="Meiryo UI"/>
                <a:cs typeface="Meiryo UI"/>
              </a:defRPr>
            </a:lvl4pPr>
            <a:lvl5pPr algn="l">
              <a:defRPr sz="1313" b="0">
                <a:solidFill>
                  <a:srgbClr val="526778"/>
                </a:solidFill>
                <a:latin typeface="Meiryo UI"/>
                <a:ea typeface="Meiryo UI"/>
                <a:cs typeface="Meiryo UI"/>
              </a:defRPr>
            </a:lvl5pPr>
            <a:lvl6pPr algn="l">
              <a:defRPr sz="1313" b="0">
                <a:solidFill>
                  <a:srgbClr val="526778"/>
                </a:solidFill>
                <a:latin typeface="Meiryo UI"/>
                <a:ea typeface="Meiryo UI"/>
                <a:cs typeface="Meiryo UI"/>
              </a:defRPr>
            </a:lvl6pPr>
            <a:lvl7pPr algn="l">
              <a:defRPr sz="1313" b="0">
                <a:solidFill>
                  <a:srgbClr val="526778"/>
                </a:solidFill>
                <a:latin typeface="Meiryo UI"/>
                <a:ea typeface="Meiryo UI"/>
                <a:cs typeface="Meiryo UI"/>
              </a:defRPr>
            </a:lvl7pPr>
            <a:lvl8pPr algn="l">
              <a:defRPr sz="1313" b="0">
                <a:solidFill>
                  <a:srgbClr val="526778"/>
                </a:solidFill>
                <a:latin typeface="Meiryo UI"/>
                <a:ea typeface="Meiryo UI"/>
                <a:cs typeface="Meiryo UI"/>
              </a:defRPr>
            </a:lvl8pPr>
            <a:lvl9pPr algn="l">
              <a:defRPr sz="1313" b="0">
                <a:solidFill>
                  <a:srgbClr val="526778"/>
                </a:solidFill>
                <a:latin typeface="Meiryo UI"/>
                <a:ea typeface="Meiryo UI"/>
                <a:cs typeface="Meiryo UI"/>
              </a:defRPr>
            </a:lvl9pPr>
          </a:lstStyle>
          <a:p xmlns:a="http://schemas.openxmlformats.org/drawingml/2006/main">
            <a:pPr algn="l">
              <a:defRPr sz="1313" b="0">
                <a:solidFill>
                  <a:srgbClr val="526778"/>
                </a:solidFill>
                <a:latin typeface="Meiryo UI"/>
                <a:ea typeface="Meiryo UI"/>
                <a:cs typeface="Meiryo UI"/>
              </a:defRPr>
            </a:pPr>
            <a:r>
              <a:rPr sz="1313" b="0">
                <a:solidFill>
                  <a:srgbClr val="526778"/>
                </a:solidFill>
                <a:latin typeface="Meiryo UI"/>
                <a:ea typeface="Meiryo UI"/>
                <a:cs typeface="Meiryo UI"/>
                <a:hlinkClick xmlns:r="http://schemas.openxmlformats.org/officeDocument/2006/relationships" r:id="R78074f3c10454a48"/>
              </a:rPr>
              <a:t>https://www.teltonika-networks.com/products/routers/rut241</a:t>
            </a:r>
          </a:p>
          <a:p xmlns:a="http://schemas.openxmlformats.org/drawingml/2006/main">
            <a:pPr algn="l">
              <a:defRPr sz="1313" b="0">
                <a:solidFill>
                  <a:srgbClr val="526778"/>
                </a:solidFill>
                <a:latin typeface="Meiryo UI"/>
                <a:ea typeface="Meiryo UI"/>
                <a:cs typeface="Meiryo UI"/>
              </a:defRPr>
            </a:pPr>
            <a:r>
              <a:rPr sz="1313" b="0">
                <a:solidFill>
                  <a:srgbClr val="526778"/>
                </a:solidFill>
                <a:latin typeface="Meiryo UI"/>
                <a:ea typeface="Meiryo UI"/>
                <a:cs typeface="Meiryo UI"/>
                <a:hlinkClick xmlns:r="http://schemas.openxmlformats.org/officeDocument/2006/relationships" r:id="Rec58a369f339428e"/>
              </a:rPr>
              <a:t>https://wiki.teltonika-networks.com/view/RUT241_VPN</a:t>
            </a:r>
          </a:p>
        </p:txBody>
      </p:sp>
      <p:sp>
        <p:nvSpPr>
          <p:cNvPr id="12" name="ref-separator-1">
            <a:extLst xmlns:a="http://schemas.openxmlformats.org/drawingml/2006/main">
              <a:ext uri="{FF2B5EF4-FFF2-40B4-BE49-F238E27FC236}">
                <a16:creationId xmlns:a16="http://schemas.microsoft.com/office/drawing/2014/main" id="{0BD18418-AA13-496E-BE4E-71C36537466E}"/>
              </a:ext>
            </a:extLst>
          </p:cNvPr>
          <p:cNvSpPr>
            <a:spLocks xmlns:a="http://schemas.openxmlformats.org/drawingml/2006/main" noGrp="1"/>
          </p:cNvSpPr>
          <p:nvPr/>
        </p:nvSpPr>
        <p:spPr>
          <a:xfrm xmlns:a="http://schemas.openxmlformats.org/drawingml/2006/main">
            <a:off x="666750" y="45148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13" name="reference-cat-2">
            <a:extLst xmlns:a="http://schemas.openxmlformats.org/drawingml/2006/main">
              <a:ext uri="{FF2B5EF4-FFF2-40B4-BE49-F238E27FC236}">
                <a16:creationId xmlns:a16="http://schemas.microsoft.com/office/drawing/2014/main" id="{CE2D70E4-123A-4217-82B2-17791BDFB851}"/>
              </a:ext>
            </a:extLst>
          </p:cNvPr>
          <p:cNvSpPr>
            <a:spLocks xmlns:a="http://schemas.openxmlformats.org/drawingml/2006/main" noGrp="1"/>
          </p:cNvSpPr>
          <p:nvPr/>
        </p:nvSpPr>
        <p:spPr>
          <a:xfrm xmlns:a="http://schemas.openxmlformats.org/drawingml/2006/main">
            <a:off x="666750" y="4572000"/>
            <a:ext cx="43338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087F91"/>
                </a:solidFill>
                <a:latin typeface="Meiryo UI"/>
                <a:ea typeface="Meiryo UI"/>
                <a:cs typeface="Meiryo UI"/>
              </a:defRPr>
            </a:defPPr>
            <a:lvl1pPr algn="l">
              <a:defRPr sz="1800" b="1">
                <a:solidFill>
                  <a:srgbClr val="087F91"/>
                </a:solidFill>
                <a:latin typeface="Meiryo UI"/>
                <a:ea typeface="Meiryo UI"/>
                <a:cs typeface="Meiryo UI"/>
              </a:defRPr>
            </a:lvl1pPr>
            <a:lvl2pPr algn="l">
              <a:defRPr sz="1800" b="1">
                <a:solidFill>
                  <a:srgbClr val="087F91"/>
                </a:solidFill>
                <a:latin typeface="Meiryo UI"/>
                <a:ea typeface="Meiryo UI"/>
                <a:cs typeface="Meiryo UI"/>
              </a:defRPr>
            </a:lvl2pPr>
            <a:lvl3pPr algn="l">
              <a:defRPr sz="1800" b="1">
                <a:solidFill>
                  <a:srgbClr val="087F91"/>
                </a:solidFill>
                <a:latin typeface="Meiryo UI"/>
                <a:ea typeface="Meiryo UI"/>
                <a:cs typeface="Meiryo UI"/>
              </a:defRPr>
            </a:lvl3pPr>
            <a:lvl4pPr algn="l">
              <a:defRPr sz="1800" b="1">
                <a:solidFill>
                  <a:srgbClr val="087F91"/>
                </a:solidFill>
                <a:latin typeface="Meiryo UI"/>
                <a:ea typeface="Meiryo UI"/>
                <a:cs typeface="Meiryo UI"/>
              </a:defRPr>
            </a:lvl4pPr>
            <a:lvl5pPr algn="l">
              <a:defRPr sz="1800" b="1">
                <a:solidFill>
                  <a:srgbClr val="087F91"/>
                </a:solidFill>
                <a:latin typeface="Meiryo UI"/>
                <a:ea typeface="Meiryo UI"/>
                <a:cs typeface="Meiryo UI"/>
              </a:defRPr>
            </a:lvl5pPr>
            <a:lvl6pPr algn="l">
              <a:defRPr sz="1800" b="1">
                <a:solidFill>
                  <a:srgbClr val="087F91"/>
                </a:solidFill>
                <a:latin typeface="Meiryo UI"/>
                <a:ea typeface="Meiryo UI"/>
                <a:cs typeface="Meiryo UI"/>
              </a:defRPr>
            </a:lvl6pPr>
            <a:lvl7pPr algn="l">
              <a:defRPr sz="1800" b="1">
                <a:solidFill>
                  <a:srgbClr val="087F91"/>
                </a:solidFill>
                <a:latin typeface="Meiryo UI"/>
                <a:ea typeface="Meiryo UI"/>
                <a:cs typeface="Meiryo UI"/>
              </a:defRPr>
            </a:lvl7pPr>
            <a:lvl8pPr algn="l">
              <a:defRPr sz="1800" b="1">
                <a:solidFill>
                  <a:srgbClr val="087F91"/>
                </a:solidFill>
                <a:latin typeface="Meiryo UI"/>
                <a:ea typeface="Meiryo UI"/>
                <a:cs typeface="Meiryo UI"/>
              </a:defRPr>
            </a:lvl8pPr>
            <a:lvl9pPr algn="l">
              <a:defRPr sz="1800" b="1">
                <a:solidFill>
                  <a:srgbClr val="087F91"/>
                </a:solidFill>
                <a:latin typeface="Meiryo UI"/>
                <a:ea typeface="Meiryo UI"/>
                <a:cs typeface="Meiryo UI"/>
              </a:defRPr>
            </a:lvl9pPr>
          </a:lstStyle>
          <a:p xmlns:a="http://schemas.openxmlformats.org/drawingml/2006/main">
            <a:pPr algn="l">
              <a:defRPr sz="1800" b="1">
                <a:solidFill>
                  <a:srgbClr val="087F91"/>
                </a:solidFill>
                <a:latin typeface="Meiryo UI"/>
                <a:ea typeface="Meiryo UI"/>
                <a:cs typeface="Meiryo UI"/>
              </a:defRPr>
            </a:pPr>
            <a:r>
              <a:rPr sz="1800" b="1">
                <a:solidFill>
                  <a:srgbClr val="087F91"/>
                </a:solidFill>
                <a:latin typeface="Meiryo UI"/>
                <a:ea typeface="Meiryo UI"/>
                <a:cs typeface="Meiryo UI"/>
              </a:rPr>
              <a:t>R3　アプリ実行型Gateway</a:t>
            </a:r>
          </a:p>
        </p:txBody>
      </p:sp>
      <p:sp>
        <p:nvSpPr>
          <p:cNvPr id="14" name="reference-name-2">
            <a:extLst xmlns:a="http://schemas.openxmlformats.org/drawingml/2006/main">
              <a:ext uri="{FF2B5EF4-FFF2-40B4-BE49-F238E27FC236}">
                <a16:creationId xmlns:a16="http://schemas.microsoft.com/office/drawing/2014/main" id="{9A0E1F3E-0797-4C42-9E7F-3F033717B320}"/>
              </a:ext>
            </a:extLst>
          </p:cNvPr>
          <p:cNvSpPr>
            <a:spLocks xmlns:a="http://schemas.openxmlformats.org/drawingml/2006/main" noGrp="1"/>
          </p:cNvSpPr>
          <p:nvPr/>
        </p:nvSpPr>
        <p:spPr>
          <a:xfrm xmlns:a="http://schemas.openxmlformats.org/drawingml/2006/main">
            <a:off x="4857750" y="4572000"/>
            <a:ext cx="9715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0B2942"/>
                </a:solidFill>
                <a:latin typeface="Meiryo UI"/>
                <a:ea typeface="Meiryo UI"/>
                <a:cs typeface="Meiryo UI"/>
              </a:defRPr>
            </a:defPPr>
            <a:lvl1pPr algn="l">
              <a:defRPr sz="1875" b="1">
                <a:solidFill>
                  <a:srgbClr val="0B2942"/>
                </a:solidFill>
                <a:latin typeface="Meiryo UI"/>
                <a:ea typeface="Meiryo UI"/>
                <a:cs typeface="Meiryo UI"/>
              </a:defRPr>
            </a:lvl1pPr>
            <a:lvl2pPr algn="l">
              <a:defRPr sz="1875" b="1">
                <a:solidFill>
                  <a:srgbClr val="0B2942"/>
                </a:solidFill>
                <a:latin typeface="Meiryo UI"/>
                <a:ea typeface="Meiryo UI"/>
                <a:cs typeface="Meiryo UI"/>
              </a:defRPr>
            </a:lvl2pPr>
            <a:lvl3pPr algn="l">
              <a:defRPr sz="1875" b="1">
                <a:solidFill>
                  <a:srgbClr val="0B2942"/>
                </a:solidFill>
                <a:latin typeface="Meiryo UI"/>
                <a:ea typeface="Meiryo UI"/>
                <a:cs typeface="Meiryo UI"/>
              </a:defRPr>
            </a:lvl3pPr>
            <a:lvl4pPr algn="l">
              <a:defRPr sz="1875" b="1">
                <a:solidFill>
                  <a:srgbClr val="0B2942"/>
                </a:solidFill>
                <a:latin typeface="Meiryo UI"/>
                <a:ea typeface="Meiryo UI"/>
                <a:cs typeface="Meiryo UI"/>
              </a:defRPr>
            </a:lvl4pPr>
            <a:lvl5pPr algn="l">
              <a:defRPr sz="1875" b="1">
                <a:solidFill>
                  <a:srgbClr val="0B2942"/>
                </a:solidFill>
                <a:latin typeface="Meiryo UI"/>
                <a:ea typeface="Meiryo UI"/>
                <a:cs typeface="Meiryo UI"/>
              </a:defRPr>
            </a:lvl5pPr>
            <a:lvl6pPr algn="l">
              <a:defRPr sz="1875" b="1">
                <a:solidFill>
                  <a:srgbClr val="0B2942"/>
                </a:solidFill>
                <a:latin typeface="Meiryo UI"/>
                <a:ea typeface="Meiryo UI"/>
                <a:cs typeface="Meiryo UI"/>
              </a:defRPr>
            </a:lvl6pPr>
            <a:lvl7pPr algn="l">
              <a:defRPr sz="1875" b="1">
                <a:solidFill>
                  <a:srgbClr val="0B2942"/>
                </a:solidFill>
                <a:latin typeface="Meiryo UI"/>
                <a:ea typeface="Meiryo UI"/>
                <a:cs typeface="Meiryo UI"/>
              </a:defRPr>
            </a:lvl7pPr>
            <a:lvl8pPr algn="l">
              <a:defRPr sz="1875" b="1">
                <a:solidFill>
                  <a:srgbClr val="0B2942"/>
                </a:solidFill>
                <a:latin typeface="Meiryo UI"/>
                <a:ea typeface="Meiryo UI"/>
                <a:cs typeface="Meiryo UI"/>
              </a:defRPr>
            </a:lvl8pPr>
            <a:lvl9pPr algn="l">
              <a:defRPr sz="1875" b="1">
                <a:solidFill>
                  <a:srgbClr val="0B2942"/>
                </a:solidFill>
                <a:latin typeface="Meiryo UI"/>
                <a:ea typeface="Meiryo UI"/>
                <a:cs typeface="Meiryo UI"/>
              </a:defRPr>
            </a:lvl9pPr>
          </a:lstStyle>
          <a:p xmlns:a="http://schemas.openxmlformats.org/drawingml/2006/main">
            <a:pPr algn="l">
              <a:defRPr sz="1875" b="1">
                <a:solidFill>
                  <a:srgbClr val="0B2942"/>
                </a:solidFill>
                <a:latin typeface="Meiryo UI"/>
                <a:ea typeface="Meiryo UI"/>
                <a:cs typeface="Meiryo UI"/>
              </a:defRPr>
            </a:pPr>
            <a:r>
              <a:rPr sz="1875" b="1">
                <a:solidFill>
                  <a:srgbClr val="0B2942"/>
                </a:solidFill>
                <a:latin typeface="Meiryo UI"/>
                <a:ea typeface="Meiryo UI"/>
                <a:cs typeface="Meiryo UI"/>
              </a:rPr>
              <a:t>Armadillo-IoT G4 製品マニュアル v2.18.0 第3章</a:t>
            </a:r>
          </a:p>
        </p:txBody>
      </p:sp>
      <p:sp>
        <p:nvSpPr>
          <p:cNvPr id="15" name="reference-purpose-2">
            <a:extLst xmlns:a="http://schemas.openxmlformats.org/drawingml/2006/main">
              <a:ext uri="{FF2B5EF4-FFF2-40B4-BE49-F238E27FC236}">
                <a16:creationId xmlns:a16="http://schemas.microsoft.com/office/drawing/2014/main" id="{327FF459-964B-440E-9077-31F3B0CB0A3A}"/>
              </a:ext>
            </a:extLst>
          </p:cNvPr>
          <p:cNvSpPr>
            <a:spLocks xmlns:a="http://schemas.openxmlformats.org/drawingml/2006/main" noGrp="1"/>
          </p:cNvSpPr>
          <p:nvPr/>
        </p:nvSpPr>
        <p:spPr>
          <a:xfrm xmlns:a="http://schemas.openxmlformats.org/drawingml/2006/main">
            <a:off x="4857750" y="5000625"/>
            <a:ext cx="9715500" cy="390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13" b="0">
                <a:solidFill>
                  <a:srgbClr val="152D42"/>
                </a:solidFill>
                <a:latin typeface="Meiryo UI"/>
                <a:ea typeface="Meiryo UI"/>
                <a:cs typeface="Meiryo UI"/>
              </a:defRPr>
            </a:defPPr>
            <a:lvl1pPr algn="l">
              <a:defRPr sz="1613" b="0">
                <a:solidFill>
                  <a:srgbClr val="152D42"/>
                </a:solidFill>
                <a:latin typeface="Meiryo UI"/>
                <a:ea typeface="Meiryo UI"/>
                <a:cs typeface="Meiryo UI"/>
              </a:defRPr>
            </a:lvl1pPr>
            <a:lvl2pPr algn="l">
              <a:defRPr sz="1613" b="0">
                <a:solidFill>
                  <a:srgbClr val="152D42"/>
                </a:solidFill>
                <a:latin typeface="Meiryo UI"/>
                <a:ea typeface="Meiryo UI"/>
                <a:cs typeface="Meiryo UI"/>
              </a:defRPr>
            </a:lvl2pPr>
            <a:lvl3pPr algn="l">
              <a:defRPr sz="1613" b="0">
                <a:solidFill>
                  <a:srgbClr val="152D42"/>
                </a:solidFill>
                <a:latin typeface="Meiryo UI"/>
                <a:ea typeface="Meiryo UI"/>
                <a:cs typeface="Meiryo UI"/>
              </a:defRPr>
            </a:lvl3pPr>
            <a:lvl4pPr algn="l">
              <a:defRPr sz="1613" b="0">
                <a:solidFill>
                  <a:srgbClr val="152D42"/>
                </a:solidFill>
                <a:latin typeface="Meiryo UI"/>
                <a:ea typeface="Meiryo UI"/>
                <a:cs typeface="Meiryo UI"/>
              </a:defRPr>
            </a:lvl4pPr>
            <a:lvl5pPr algn="l">
              <a:defRPr sz="1613" b="0">
                <a:solidFill>
                  <a:srgbClr val="152D42"/>
                </a:solidFill>
                <a:latin typeface="Meiryo UI"/>
                <a:ea typeface="Meiryo UI"/>
                <a:cs typeface="Meiryo UI"/>
              </a:defRPr>
            </a:lvl5pPr>
            <a:lvl6pPr algn="l">
              <a:defRPr sz="1613" b="0">
                <a:solidFill>
                  <a:srgbClr val="152D42"/>
                </a:solidFill>
                <a:latin typeface="Meiryo UI"/>
                <a:ea typeface="Meiryo UI"/>
                <a:cs typeface="Meiryo UI"/>
              </a:defRPr>
            </a:lvl6pPr>
            <a:lvl7pPr algn="l">
              <a:defRPr sz="1613" b="0">
                <a:solidFill>
                  <a:srgbClr val="152D42"/>
                </a:solidFill>
                <a:latin typeface="Meiryo UI"/>
                <a:ea typeface="Meiryo UI"/>
                <a:cs typeface="Meiryo UI"/>
              </a:defRPr>
            </a:lvl7pPr>
            <a:lvl8pPr algn="l">
              <a:defRPr sz="1613" b="0">
                <a:solidFill>
                  <a:srgbClr val="152D42"/>
                </a:solidFill>
                <a:latin typeface="Meiryo UI"/>
                <a:ea typeface="Meiryo UI"/>
                <a:cs typeface="Meiryo UI"/>
              </a:defRPr>
            </a:lvl8pPr>
            <a:lvl9pPr algn="l">
              <a:defRPr sz="1613" b="0">
                <a:solidFill>
                  <a:srgbClr val="152D42"/>
                </a:solidFill>
                <a:latin typeface="Meiryo UI"/>
                <a:ea typeface="Meiryo UI"/>
                <a:cs typeface="Meiryo UI"/>
              </a:defRPr>
            </a:lvl9pPr>
          </a:lstStyle>
          <a:p xmlns:a="http://schemas.openxmlformats.org/drawingml/2006/main">
            <a:pPr algn="l">
              <a:defRPr sz="1613" b="0">
                <a:solidFill>
                  <a:srgbClr val="152D42"/>
                </a:solidFill>
                <a:latin typeface="Meiryo UI"/>
                <a:ea typeface="Meiryo UI"/>
                <a:cs typeface="Meiryo UI"/>
              </a:defRPr>
            </a:pPr>
            <a:r>
              <a:rPr sz="1613" b="0">
                <a:solidFill>
                  <a:srgbClr val="152D42"/>
                </a:solidFill>
                <a:latin typeface="Meiryo UI"/>
                <a:ea typeface="Meiryo UI"/>
                <a:cs typeface="Meiryo UI"/>
              </a:rPr>
              <a:t>コンテナ、署名更新、A/B復旧、SBOMの評価項目。</a:t>
            </a:r>
          </a:p>
        </p:txBody>
      </p:sp>
      <p:sp>
        <p:nvSpPr>
          <p:cNvPr id="16" name="reference-url-2">
            <a:extLst xmlns:a="http://schemas.openxmlformats.org/drawingml/2006/main">
              <a:ext uri="{FF2B5EF4-FFF2-40B4-BE49-F238E27FC236}">
                <a16:creationId xmlns:a16="http://schemas.microsoft.com/office/drawing/2014/main" id="{EB72A70C-64BC-4E6D-852B-F1061CD16226}"/>
              </a:ext>
            </a:extLst>
          </p:cNvPr>
          <p:cNvSpPr>
            <a:spLocks xmlns:a="http://schemas.openxmlformats.org/drawingml/2006/main" noGrp="1"/>
          </p:cNvSpPr>
          <p:nvPr/>
        </p:nvSpPr>
        <p:spPr>
          <a:xfrm xmlns:a="http://schemas.openxmlformats.org/drawingml/2006/main">
            <a:off x="4857750" y="5438775"/>
            <a:ext cx="9715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13" b="0">
                <a:solidFill>
                  <a:srgbClr val="526778"/>
                </a:solidFill>
                <a:latin typeface="Meiryo UI"/>
                <a:ea typeface="Meiryo UI"/>
                <a:cs typeface="Meiryo UI"/>
              </a:defRPr>
            </a:defPPr>
            <a:lvl1pPr algn="l">
              <a:defRPr sz="1313" b="0">
                <a:solidFill>
                  <a:srgbClr val="526778"/>
                </a:solidFill>
                <a:latin typeface="Meiryo UI"/>
                <a:ea typeface="Meiryo UI"/>
                <a:cs typeface="Meiryo UI"/>
              </a:defRPr>
            </a:lvl1pPr>
            <a:lvl2pPr algn="l">
              <a:defRPr sz="1313" b="0">
                <a:solidFill>
                  <a:srgbClr val="526778"/>
                </a:solidFill>
                <a:latin typeface="Meiryo UI"/>
                <a:ea typeface="Meiryo UI"/>
                <a:cs typeface="Meiryo UI"/>
              </a:defRPr>
            </a:lvl2pPr>
            <a:lvl3pPr algn="l">
              <a:defRPr sz="1313" b="0">
                <a:solidFill>
                  <a:srgbClr val="526778"/>
                </a:solidFill>
                <a:latin typeface="Meiryo UI"/>
                <a:ea typeface="Meiryo UI"/>
                <a:cs typeface="Meiryo UI"/>
              </a:defRPr>
            </a:lvl3pPr>
            <a:lvl4pPr algn="l">
              <a:defRPr sz="1313" b="0">
                <a:solidFill>
                  <a:srgbClr val="526778"/>
                </a:solidFill>
                <a:latin typeface="Meiryo UI"/>
                <a:ea typeface="Meiryo UI"/>
                <a:cs typeface="Meiryo UI"/>
              </a:defRPr>
            </a:lvl4pPr>
            <a:lvl5pPr algn="l">
              <a:defRPr sz="1313" b="0">
                <a:solidFill>
                  <a:srgbClr val="526778"/>
                </a:solidFill>
                <a:latin typeface="Meiryo UI"/>
                <a:ea typeface="Meiryo UI"/>
                <a:cs typeface="Meiryo UI"/>
              </a:defRPr>
            </a:lvl5pPr>
            <a:lvl6pPr algn="l">
              <a:defRPr sz="1313" b="0">
                <a:solidFill>
                  <a:srgbClr val="526778"/>
                </a:solidFill>
                <a:latin typeface="Meiryo UI"/>
                <a:ea typeface="Meiryo UI"/>
                <a:cs typeface="Meiryo UI"/>
              </a:defRPr>
            </a:lvl6pPr>
            <a:lvl7pPr algn="l">
              <a:defRPr sz="1313" b="0">
                <a:solidFill>
                  <a:srgbClr val="526778"/>
                </a:solidFill>
                <a:latin typeface="Meiryo UI"/>
                <a:ea typeface="Meiryo UI"/>
                <a:cs typeface="Meiryo UI"/>
              </a:defRPr>
            </a:lvl7pPr>
            <a:lvl8pPr algn="l">
              <a:defRPr sz="1313" b="0">
                <a:solidFill>
                  <a:srgbClr val="526778"/>
                </a:solidFill>
                <a:latin typeface="Meiryo UI"/>
                <a:ea typeface="Meiryo UI"/>
                <a:cs typeface="Meiryo UI"/>
              </a:defRPr>
            </a:lvl8pPr>
            <a:lvl9pPr algn="l">
              <a:defRPr sz="1313" b="0">
                <a:solidFill>
                  <a:srgbClr val="526778"/>
                </a:solidFill>
                <a:latin typeface="Meiryo UI"/>
                <a:ea typeface="Meiryo UI"/>
                <a:cs typeface="Meiryo UI"/>
              </a:defRPr>
            </a:lvl9pPr>
          </a:lstStyle>
          <a:p xmlns:a="http://schemas.openxmlformats.org/drawingml/2006/main">
            <a:pPr algn="l">
              <a:defRPr sz="1313" b="0">
                <a:solidFill>
                  <a:srgbClr val="526778"/>
                </a:solidFill>
                <a:latin typeface="Meiryo UI"/>
                <a:ea typeface="Meiryo UI"/>
                <a:cs typeface="Meiryo UI"/>
              </a:defRPr>
            </a:pPr>
            <a:r>
              <a:rPr sz="1313" b="0">
                <a:solidFill>
                  <a:srgbClr val="526778"/>
                </a:solidFill>
                <a:latin typeface="Meiryo UI"/>
                <a:ea typeface="Meiryo UI"/>
                <a:cs typeface="Meiryo UI"/>
                <a:hlinkClick xmlns:r="http://schemas.openxmlformats.org/officeDocument/2006/relationships" r:id="Raa0b00d2b849454c"/>
              </a:rPr>
              <a:t>https://manual.atmark-techno.com/armadillo-iot-g4/armadillo-iotg-g4_product_manual_ja-2.18.0/ch03.html</a:t>
            </a:r>
          </a:p>
        </p:txBody>
      </p:sp>
      <p:sp>
        <p:nvSpPr>
          <p:cNvPr id="17" name="ref-separator-2">
            <a:extLst xmlns:a="http://schemas.openxmlformats.org/drawingml/2006/main">
              <a:ext uri="{FF2B5EF4-FFF2-40B4-BE49-F238E27FC236}">
                <a16:creationId xmlns:a16="http://schemas.microsoft.com/office/drawing/2014/main" id="{D1F618D2-3A1A-47E6-91E0-672DB47C13F9}"/>
              </a:ext>
            </a:extLst>
          </p:cNvPr>
          <p:cNvSpPr>
            <a:spLocks xmlns:a="http://schemas.openxmlformats.org/drawingml/2006/main" noGrp="1"/>
          </p:cNvSpPr>
          <p:nvPr/>
        </p:nvSpPr>
        <p:spPr>
          <a:xfrm xmlns:a="http://schemas.openxmlformats.org/drawingml/2006/main">
            <a:off x="666750" y="5953125"/>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18" name="reference-cat-3">
            <a:extLst xmlns:a="http://schemas.openxmlformats.org/drawingml/2006/main">
              <a:ext uri="{FF2B5EF4-FFF2-40B4-BE49-F238E27FC236}">
                <a16:creationId xmlns:a16="http://schemas.microsoft.com/office/drawing/2014/main" id="{AF76ED57-0CED-4487-AB85-473AEB0968BD}"/>
              </a:ext>
            </a:extLst>
          </p:cNvPr>
          <p:cNvSpPr>
            <a:spLocks xmlns:a="http://schemas.openxmlformats.org/drawingml/2006/main" noGrp="1"/>
          </p:cNvSpPr>
          <p:nvPr/>
        </p:nvSpPr>
        <p:spPr>
          <a:xfrm xmlns:a="http://schemas.openxmlformats.org/drawingml/2006/main">
            <a:off x="666750" y="6010275"/>
            <a:ext cx="433387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087F91"/>
                </a:solidFill>
                <a:latin typeface="Meiryo UI"/>
                <a:ea typeface="Meiryo UI"/>
                <a:cs typeface="Meiryo UI"/>
              </a:defRPr>
            </a:defPPr>
            <a:lvl1pPr algn="l">
              <a:defRPr sz="1800" b="1">
                <a:solidFill>
                  <a:srgbClr val="087F91"/>
                </a:solidFill>
                <a:latin typeface="Meiryo UI"/>
                <a:ea typeface="Meiryo UI"/>
                <a:cs typeface="Meiryo UI"/>
              </a:defRPr>
            </a:lvl1pPr>
            <a:lvl2pPr algn="l">
              <a:defRPr sz="1800" b="1">
                <a:solidFill>
                  <a:srgbClr val="087F91"/>
                </a:solidFill>
                <a:latin typeface="Meiryo UI"/>
                <a:ea typeface="Meiryo UI"/>
                <a:cs typeface="Meiryo UI"/>
              </a:defRPr>
            </a:lvl2pPr>
            <a:lvl3pPr algn="l">
              <a:defRPr sz="1800" b="1">
                <a:solidFill>
                  <a:srgbClr val="087F91"/>
                </a:solidFill>
                <a:latin typeface="Meiryo UI"/>
                <a:ea typeface="Meiryo UI"/>
                <a:cs typeface="Meiryo UI"/>
              </a:defRPr>
            </a:lvl3pPr>
            <a:lvl4pPr algn="l">
              <a:defRPr sz="1800" b="1">
                <a:solidFill>
                  <a:srgbClr val="087F91"/>
                </a:solidFill>
                <a:latin typeface="Meiryo UI"/>
                <a:ea typeface="Meiryo UI"/>
                <a:cs typeface="Meiryo UI"/>
              </a:defRPr>
            </a:lvl4pPr>
            <a:lvl5pPr algn="l">
              <a:defRPr sz="1800" b="1">
                <a:solidFill>
                  <a:srgbClr val="087F91"/>
                </a:solidFill>
                <a:latin typeface="Meiryo UI"/>
                <a:ea typeface="Meiryo UI"/>
                <a:cs typeface="Meiryo UI"/>
              </a:defRPr>
            </a:lvl5pPr>
            <a:lvl6pPr algn="l">
              <a:defRPr sz="1800" b="1">
                <a:solidFill>
                  <a:srgbClr val="087F91"/>
                </a:solidFill>
                <a:latin typeface="Meiryo UI"/>
                <a:ea typeface="Meiryo UI"/>
                <a:cs typeface="Meiryo UI"/>
              </a:defRPr>
            </a:lvl6pPr>
            <a:lvl7pPr algn="l">
              <a:defRPr sz="1800" b="1">
                <a:solidFill>
                  <a:srgbClr val="087F91"/>
                </a:solidFill>
                <a:latin typeface="Meiryo UI"/>
                <a:ea typeface="Meiryo UI"/>
                <a:cs typeface="Meiryo UI"/>
              </a:defRPr>
            </a:lvl7pPr>
            <a:lvl8pPr algn="l">
              <a:defRPr sz="1800" b="1">
                <a:solidFill>
                  <a:srgbClr val="087F91"/>
                </a:solidFill>
                <a:latin typeface="Meiryo UI"/>
                <a:ea typeface="Meiryo UI"/>
                <a:cs typeface="Meiryo UI"/>
              </a:defRPr>
            </a:lvl8pPr>
            <a:lvl9pPr algn="l">
              <a:defRPr sz="1800" b="1">
                <a:solidFill>
                  <a:srgbClr val="087F91"/>
                </a:solidFill>
                <a:latin typeface="Meiryo UI"/>
                <a:ea typeface="Meiryo UI"/>
                <a:cs typeface="Meiryo UI"/>
              </a:defRPr>
            </a:lvl9pPr>
          </a:lstStyle>
          <a:p xmlns:a="http://schemas.openxmlformats.org/drawingml/2006/main">
            <a:pPr algn="l">
              <a:defRPr sz="1800" b="1">
                <a:solidFill>
                  <a:srgbClr val="087F91"/>
                </a:solidFill>
                <a:latin typeface="Meiryo UI"/>
                <a:ea typeface="Meiryo UI"/>
                <a:cs typeface="Meiryo UI"/>
              </a:defRPr>
            </a:pPr>
            <a:r>
              <a:rPr sz="1800" b="1">
                <a:solidFill>
                  <a:srgbClr val="087F91"/>
                </a:solidFill>
                <a:latin typeface="Meiryo UI"/>
                <a:ea typeface="Meiryo UI"/>
                <a:cs typeface="Meiryo UI"/>
              </a:rPr>
              <a:t>R4　遠隔温度計測システム</a:t>
            </a:r>
          </a:p>
        </p:txBody>
      </p:sp>
      <p:sp>
        <p:nvSpPr>
          <p:cNvPr id="19" name="reference-name-3">
            <a:extLst xmlns:a="http://schemas.openxmlformats.org/drawingml/2006/main">
              <a:ext uri="{FF2B5EF4-FFF2-40B4-BE49-F238E27FC236}">
                <a16:creationId xmlns:a16="http://schemas.microsoft.com/office/drawing/2014/main" id="{BD759B07-8B84-459D-80D4-6B7B0977D96B}"/>
              </a:ext>
            </a:extLst>
          </p:cNvPr>
          <p:cNvSpPr>
            <a:spLocks xmlns:a="http://schemas.openxmlformats.org/drawingml/2006/main" noGrp="1"/>
          </p:cNvSpPr>
          <p:nvPr/>
        </p:nvSpPr>
        <p:spPr>
          <a:xfrm xmlns:a="http://schemas.openxmlformats.org/drawingml/2006/main">
            <a:off x="4857750" y="6010275"/>
            <a:ext cx="97155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0B2942"/>
                </a:solidFill>
                <a:latin typeface="Meiryo UI"/>
                <a:ea typeface="Meiryo UI"/>
                <a:cs typeface="Meiryo UI"/>
              </a:defRPr>
            </a:defPPr>
            <a:lvl1pPr algn="l">
              <a:defRPr sz="1875" b="1">
                <a:solidFill>
                  <a:srgbClr val="0B2942"/>
                </a:solidFill>
                <a:latin typeface="Meiryo UI"/>
                <a:ea typeface="Meiryo UI"/>
                <a:cs typeface="Meiryo UI"/>
              </a:defRPr>
            </a:lvl1pPr>
            <a:lvl2pPr algn="l">
              <a:defRPr sz="1875" b="1">
                <a:solidFill>
                  <a:srgbClr val="0B2942"/>
                </a:solidFill>
                <a:latin typeface="Meiryo UI"/>
                <a:ea typeface="Meiryo UI"/>
                <a:cs typeface="Meiryo UI"/>
              </a:defRPr>
            </a:lvl2pPr>
            <a:lvl3pPr algn="l">
              <a:defRPr sz="1875" b="1">
                <a:solidFill>
                  <a:srgbClr val="0B2942"/>
                </a:solidFill>
                <a:latin typeface="Meiryo UI"/>
                <a:ea typeface="Meiryo UI"/>
                <a:cs typeface="Meiryo UI"/>
              </a:defRPr>
            </a:lvl3pPr>
            <a:lvl4pPr algn="l">
              <a:defRPr sz="1875" b="1">
                <a:solidFill>
                  <a:srgbClr val="0B2942"/>
                </a:solidFill>
                <a:latin typeface="Meiryo UI"/>
                <a:ea typeface="Meiryo UI"/>
                <a:cs typeface="Meiryo UI"/>
              </a:defRPr>
            </a:lvl4pPr>
            <a:lvl5pPr algn="l">
              <a:defRPr sz="1875" b="1">
                <a:solidFill>
                  <a:srgbClr val="0B2942"/>
                </a:solidFill>
                <a:latin typeface="Meiryo UI"/>
                <a:ea typeface="Meiryo UI"/>
                <a:cs typeface="Meiryo UI"/>
              </a:defRPr>
            </a:lvl5pPr>
            <a:lvl6pPr algn="l">
              <a:defRPr sz="1875" b="1">
                <a:solidFill>
                  <a:srgbClr val="0B2942"/>
                </a:solidFill>
                <a:latin typeface="Meiryo UI"/>
                <a:ea typeface="Meiryo UI"/>
                <a:cs typeface="Meiryo UI"/>
              </a:defRPr>
            </a:lvl6pPr>
            <a:lvl7pPr algn="l">
              <a:defRPr sz="1875" b="1">
                <a:solidFill>
                  <a:srgbClr val="0B2942"/>
                </a:solidFill>
                <a:latin typeface="Meiryo UI"/>
                <a:ea typeface="Meiryo UI"/>
                <a:cs typeface="Meiryo UI"/>
              </a:defRPr>
            </a:lvl7pPr>
            <a:lvl8pPr algn="l">
              <a:defRPr sz="1875" b="1">
                <a:solidFill>
                  <a:srgbClr val="0B2942"/>
                </a:solidFill>
                <a:latin typeface="Meiryo UI"/>
                <a:ea typeface="Meiryo UI"/>
                <a:cs typeface="Meiryo UI"/>
              </a:defRPr>
            </a:lvl8pPr>
            <a:lvl9pPr algn="l">
              <a:defRPr sz="1875" b="1">
                <a:solidFill>
                  <a:srgbClr val="0B2942"/>
                </a:solidFill>
                <a:latin typeface="Meiryo UI"/>
                <a:ea typeface="Meiryo UI"/>
                <a:cs typeface="Meiryo UI"/>
              </a:defRPr>
            </a:lvl9pPr>
          </a:lstStyle>
          <a:p xmlns:a="http://schemas.openxmlformats.org/drawingml/2006/main">
            <a:pPr algn="l">
              <a:defRPr sz="1875" b="1">
                <a:solidFill>
                  <a:srgbClr val="0B2942"/>
                </a:solidFill>
                <a:latin typeface="Meiryo UI"/>
                <a:ea typeface="Meiryo UI"/>
                <a:cs typeface="Meiryo UI"/>
              </a:defRPr>
            </a:pPr>
            <a:r>
              <a:rPr sz="1875" b="1">
                <a:solidFill>
                  <a:srgbClr val="0B2942"/>
                </a:solidFill>
                <a:latin typeface="Meiryo UI"/>
                <a:ea typeface="Meiryo UI"/>
                <a:cs typeface="Meiryo UI"/>
              </a:rPr>
              <a:t>T&amp;D RTR500BM 設定マニュアル</a:t>
            </a:r>
          </a:p>
        </p:txBody>
      </p:sp>
      <p:sp>
        <p:nvSpPr>
          <p:cNvPr id="20" name="reference-purpose-3">
            <a:extLst xmlns:a="http://schemas.openxmlformats.org/drawingml/2006/main">
              <a:ext uri="{FF2B5EF4-FFF2-40B4-BE49-F238E27FC236}">
                <a16:creationId xmlns:a16="http://schemas.microsoft.com/office/drawing/2014/main" id="{2C8BE15B-6685-4FE7-ADCE-240C872DC9D4}"/>
              </a:ext>
            </a:extLst>
          </p:cNvPr>
          <p:cNvSpPr>
            <a:spLocks xmlns:a="http://schemas.openxmlformats.org/drawingml/2006/main" noGrp="1"/>
          </p:cNvSpPr>
          <p:nvPr/>
        </p:nvSpPr>
        <p:spPr>
          <a:xfrm xmlns:a="http://schemas.openxmlformats.org/drawingml/2006/main">
            <a:off x="4857750" y="6438900"/>
            <a:ext cx="9715500" cy="390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13" b="0">
                <a:solidFill>
                  <a:srgbClr val="152D42"/>
                </a:solidFill>
                <a:latin typeface="Meiryo UI"/>
                <a:ea typeface="Meiryo UI"/>
                <a:cs typeface="Meiryo UI"/>
              </a:defRPr>
            </a:defPPr>
            <a:lvl1pPr algn="l">
              <a:defRPr sz="1613" b="0">
                <a:solidFill>
                  <a:srgbClr val="152D42"/>
                </a:solidFill>
                <a:latin typeface="Meiryo UI"/>
                <a:ea typeface="Meiryo UI"/>
                <a:cs typeface="Meiryo UI"/>
              </a:defRPr>
            </a:lvl1pPr>
            <a:lvl2pPr algn="l">
              <a:defRPr sz="1613" b="0">
                <a:solidFill>
                  <a:srgbClr val="152D42"/>
                </a:solidFill>
                <a:latin typeface="Meiryo UI"/>
                <a:ea typeface="Meiryo UI"/>
                <a:cs typeface="Meiryo UI"/>
              </a:defRPr>
            </a:lvl2pPr>
            <a:lvl3pPr algn="l">
              <a:defRPr sz="1613" b="0">
                <a:solidFill>
                  <a:srgbClr val="152D42"/>
                </a:solidFill>
                <a:latin typeface="Meiryo UI"/>
                <a:ea typeface="Meiryo UI"/>
                <a:cs typeface="Meiryo UI"/>
              </a:defRPr>
            </a:lvl3pPr>
            <a:lvl4pPr algn="l">
              <a:defRPr sz="1613" b="0">
                <a:solidFill>
                  <a:srgbClr val="152D42"/>
                </a:solidFill>
                <a:latin typeface="Meiryo UI"/>
                <a:ea typeface="Meiryo UI"/>
                <a:cs typeface="Meiryo UI"/>
              </a:defRPr>
            </a:lvl4pPr>
            <a:lvl5pPr algn="l">
              <a:defRPr sz="1613" b="0">
                <a:solidFill>
                  <a:srgbClr val="152D42"/>
                </a:solidFill>
                <a:latin typeface="Meiryo UI"/>
                <a:ea typeface="Meiryo UI"/>
                <a:cs typeface="Meiryo UI"/>
              </a:defRPr>
            </a:lvl5pPr>
            <a:lvl6pPr algn="l">
              <a:defRPr sz="1613" b="0">
                <a:solidFill>
                  <a:srgbClr val="152D42"/>
                </a:solidFill>
                <a:latin typeface="Meiryo UI"/>
                <a:ea typeface="Meiryo UI"/>
                <a:cs typeface="Meiryo UI"/>
              </a:defRPr>
            </a:lvl6pPr>
            <a:lvl7pPr algn="l">
              <a:defRPr sz="1613" b="0">
                <a:solidFill>
                  <a:srgbClr val="152D42"/>
                </a:solidFill>
                <a:latin typeface="Meiryo UI"/>
                <a:ea typeface="Meiryo UI"/>
                <a:cs typeface="Meiryo UI"/>
              </a:defRPr>
            </a:lvl7pPr>
            <a:lvl8pPr algn="l">
              <a:defRPr sz="1613" b="0">
                <a:solidFill>
                  <a:srgbClr val="152D42"/>
                </a:solidFill>
                <a:latin typeface="Meiryo UI"/>
                <a:ea typeface="Meiryo UI"/>
                <a:cs typeface="Meiryo UI"/>
              </a:defRPr>
            </a:lvl8pPr>
            <a:lvl9pPr algn="l">
              <a:defRPr sz="1613" b="0">
                <a:solidFill>
                  <a:srgbClr val="152D42"/>
                </a:solidFill>
                <a:latin typeface="Meiryo UI"/>
                <a:ea typeface="Meiryo UI"/>
                <a:cs typeface="Meiryo UI"/>
              </a:defRPr>
            </a:lvl9pPr>
          </a:lstStyle>
          <a:p xmlns:a="http://schemas.openxmlformats.org/drawingml/2006/main">
            <a:pPr algn="l">
              <a:defRPr sz="1613" b="0">
                <a:solidFill>
                  <a:srgbClr val="152D42"/>
                </a:solidFill>
                <a:latin typeface="Meiryo UI"/>
                <a:ea typeface="Meiryo UI"/>
                <a:cs typeface="Meiryo UI"/>
              </a:defRPr>
            </a:pPr>
            <a:r>
              <a:rPr sz="1613" b="0">
                <a:solidFill>
                  <a:srgbClr val="152D42"/>
                </a:solidFill>
                <a:latin typeface="Meiryo UI"/>
                <a:ea typeface="Meiryo UI"/>
                <a:cs typeface="Meiryo UI"/>
              </a:rPr>
              <a:t>測定・記録・送信・警報の周期と、システム構成の役割分担。</a:t>
            </a:r>
          </a:p>
        </p:txBody>
      </p:sp>
      <p:sp>
        <p:nvSpPr>
          <p:cNvPr id="21" name="reference-url-3">
            <a:extLst xmlns:a="http://schemas.openxmlformats.org/drawingml/2006/main">
              <a:ext uri="{FF2B5EF4-FFF2-40B4-BE49-F238E27FC236}">
                <a16:creationId xmlns:a16="http://schemas.microsoft.com/office/drawing/2014/main" id="{C82FBEFA-8531-488D-89E8-907FCB3B8B70}"/>
              </a:ext>
            </a:extLst>
          </p:cNvPr>
          <p:cNvSpPr>
            <a:spLocks xmlns:a="http://schemas.openxmlformats.org/drawingml/2006/main" noGrp="1"/>
          </p:cNvSpPr>
          <p:nvPr/>
        </p:nvSpPr>
        <p:spPr>
          <a:xfrm xmlns:a="http://schemas.openxmlformats.org/drawingml/2006/main">
            <a:off x="4857750" y="6877050"/>
            <a:ext cx="97155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13" b="0">
                <a:solidFill>
                  <a:srgbClr val="526778"/>
                </a:solidFill>
                <a:latin typeface="Meiryo UI"/>
                <a:ea typeface="Meiryo UI"/>
                <a:cs typeface="Meiryo UI"/>
              </a:defRPr>
            </a:defPPr>
            <a:lvl1pPr algn="l">
              <a:defRPr sz="1313" b="0">
                <a:solidFill>
                  <a:srgbClr val="526778"/>
                </a:solidFill>
                <a:latin typeface="Meiryo UI"/>
                <a:ea typeface="Meiryo UI"/>
                <a:cs typeface="Meiryo UI"/>
              </a:defRPr>
            </a:lvl1pPr>
            <a:lvl2pPr algn="l">
              <a:defRPr sz="1313" b="0">
                <a:solidFill>
                  <a:srgbClr val="526778"/>
                </a:solidFill>
                <a:latin typeface="Meiryo UI"/>
                <a:ea typeface="Meiryo UI"/>
                <a:cs typeface="Meiryo UI"/>
              </a:defRPr>
            </a:lvl2pPr>
            <a:lvl3pPr algn="l">
              <a:defRPr sz="1313" b="0">
                <a:solidFill>
                  <a:srgbClr val="526778"/>
                </a:solidFill>
                <a:latin typeface="Meiryo UI"/>
                <a:ea typeface="Meiryo UI"/>
                <a:cs typeface="Meiryo UI"/>
              </a:defRPr>
            </a:lvl3pPr>
            <a:lvl4pPr algn="l">
              <a:defRPr sz="1313" b="0">
                <a:solidFill>
                  <a:srgbClr val="526778"/>
                </a:solidFill>
                <a:latin typeface="Meiryo UI"/>
                <a:ea typeface="Meiryo UI"/>
                <a:cs typeface="Meiryo UI"/>
              </a:defRPr>
            </a:lvl4pPr>
            <a:lvl5pPr algn="l">
              <a:defRPr sz="1313" b="0">
                <a:solidFill>
                  <a:srgbClr val="526778"/>
                </a:solidFill>
                <a:latin typeface="Meiryo UI"/>
                <a:ea typeface="Meiryo UI"/>
                <a:cs typeface="Meiryo UI"/>
              </a:defRPr>
            </a:lvl5pPr>
            <a:lvl6pPr algn="l">
              <a:defRPr sz="1313" b="0">
                <a:solidFill>
                  <a:srgbClr val="526778"/>
                </a:solidFill>
                <a:latin typeface="Meiryo UI"/>
                <a:ea typeface="Meiryo UI"/>
                <a:cs typeface="Meiryo UI"/>
              </a:defRPr>
            </a:lvl6pPr>
            <a:lvl7pPr algn="l">
              <a:defRPr sz="1313" b="0">
                <a:solidFill>
                  <a:srgbClr val="526778"/>
                </a:solidFill>
                <a:latin typeface="Meiryo UI"/>
                <a:ea typeface="Meiryo UI"/>
                <a:cs typeface="Meiryo UI"/>
              </a:defRPr>
            </a:lvl7pPr>
            <a:lvl8pPr algn="l">
              <a:defRPr sz="1313" b="0">
                <a:solidFill>
                  <a:srgbClr val="526778"/>
                </a:solidFill>
                <a:latin typeface="Meiryo UI"/>
                <a:ea typeface="Meiryo UI"/>
                <a:cs typeface="Meiryo UI"/>
              </a:defRPr>
            </a:lvl8pPr>
            <a:lvl9pPr algn="l">
              <a:defRPr sz="1313" b="0">
                <a:solidFill>
                  <a:srgbClr val="526778"/>
                </a:solidFill>
                <a:latin typeface="Meiryo UI"/>
                <a:ea typeface="Meiryo UI"/>
                <a:cs typeface="Meiryo UI"/>
              </a:defRPr>
            </a:lvl9pPr>
          </a:lstStyle>
          <a:p xmlns:a="http://schemas.openxmlformats.org/drawingml/2006/main">
            <a:pPr algn="l">
              <a:defRPr sz="1313" b="0">
                <a:solidFill>
                  <a:srgbClr val="526778"/>
                </a:solidFill>
                <a:latin typeface="Meiryo UI"/>
                <a:ea typeface="Meiryo UI"/>
                <a:cs typeface="Meiryo UI"/>
              </a:defRPr>
            </a:pPr>
            <a:r>
              <a:rPr sz="1313" b="0">
                <a:solidFill>
                  <a:srgbClr val="526778"/>
                </a:solidFill>
                <a:latin typeface="Meiryo UI"/>
                <a:ea typeface="Meiryo UI"/>
                <a:cs typeface="Meiryo UI"/>
                <a:hlinkClick xmlns:r="http://schemas.openxmlformats.org/officeDocument/2006/relationships" r:id="R0b8f8714524e41d2"/>
              </a:rPr>
              <a:t>https://www.tandd.co.jp/support/webhelp/rtr500b/rtr500bm-settings.html</a:t>
            </a:r>
          </a:p>
        </p:txBody>
      </p:sp>
      <p:sp>
        <p:nvSpPr>
          <p:cNvPr id="22" name="ref-separator-3">
            <a:extLst xmlns:a="http://schemas.openxmlformats.org/drawingml/2006/main">
              <a:ext uri="{FF2B5EF4-FFF2-40B4-BE49-F238E27FC236}">
                <a16:creationId xmlns:a16="http://schemas.microsoft.com/office/drawing/2014/main" id="{F620B39C-8368-464E-A3EE-7A21C050E25A}"/>
              </a:ext>
            </a:extLst>
          </p:cNvPr>
          <p:cNvSpPr>
            <a:spLocks xmlns:a="http://schemas.openxmlformats.org/drawingml/2006/main" noGrp="1"/>
          </p:cNvSpPr>
          <p:nvPr/>
        </p:nvSpPr>
        <p:spPr>
          <a:xfrm xmlns:a="http://schemas.openxmlformats.org/drawingml/2006/main">
            <a:off x="666750" y="739140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23" name="note">
            <a:extLst xmlns:a="http://schemas.openxmlformats.org/drawingml/2006/main">
              <a:ext uri="{FF2B5EF4-FFF2-40B4-BE49-F238E27FC236}">
                <a16:creationId xmlns:a16="http://schemas.microsoft.com/office/drawing/2014/main" id="{81C03BDA-58A2-4ACE-AB9E-AF3B26BA0783}"/>
              </a:ext>
            </a:extLst>
          </p:cNvPr>
          <p:cNvSpPr>
            <a:spLocks xmlns:a="http://schemas.openxmlformats.org/drawingml/2006/main" noGrp="1"/>
          </p:cNvSpPr>
          <p:nvPr/>
        </p:nvSpPr>
        <p:spPr>
          <a:xfrm xmlns:a="http://schemas.openxmlformats.org/drawingml/2006/main">
            <a:off x="666750" y="7600950"/>
            <a:ext cx="139065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88" b="0">
                <a:solidFill>
                  <a:srgbClr val="152D42"/>
                </a:solidFill>
                <a:latin typeface="Meiryo UI"/>
                <a:ea typeface="Meiryo UI"/>
                <a:cs typeface="Meiryo UI"/>
              </a:defRPr>
            </a:defPPr>
            <a:lvl1pPr algn="l">
              <a:defRPr sz="1388" b="0">
                <a:solidFill>
                  <a:srgbClr val="152D42"/>
                </a:solidFill>
                <a:latin typeface="Meiryo UI"/>
                <a:ea typeface="Meiryo UI"/>
                <a:cs typeface="Meiryo UI"/>
              </a:defRPr>
            </a:lvl1pPr>
            <a:lvl2pPr algn="l">
              <a:defRPr sz="1388" b="0">
                <a:solidFill>
                  <a:srgbClr val="152D42"/>
                </a:solidFill>
                <a:latin typeface="Meiryo UI"/>
                <a:ea typeface="Meiryo UI"/>
                <a:cs typeface="Meiryo UI"/>
              </a:defRPr>
            </a:lvl2pPr>
            <a:lvl3pPr algn="l">
              <a:defRPr sz="1388" b="0">
                <a:solidFill>
                  <a:srgbClr val="152D42"/>
                </a:solidFill>
                <a:latin typeface="Meiryo UI"/>
                <a:ea typeface="Meiryo UI"/>
                <a:cs typeface="Meiryo UI"/>
              </a:defRPr>
            </a:lvl3pPr>
            <a:lvl4pPr algn="l">
              <a:defRPr sz="1388" b="0">
                <a:solidFill>
                  <a:srgbClr val="152D42"/>
                </a:solidFill>
                <a:latin typeface="Meiryo UI"/>
                <a:ea typeface="Meiryo UI"/>
                <a:cs typeface="Meiryo UI"/>
              </a:defRPr>
            </a:lvl4pPr>
            <a:lvl5pPr algn="l">
              <a:defRPr sz="1388" b="0">
                <a:solidFill>
                  <a:srgbClr val="152D42"/>
                </a:solidFill>
                <a:latin typeface="Meiryo UI"/>
                <a:ea typeface="Meiryo UI"/>
                <a:cs typeface="Meiryo UI"/>
              </a:defRPr>
            </a:lvl5pPr>
            <a:lvl6pPr algn="l">
              <a:defRPr sz="1388" b="0">
                <a:solidFill>
                  <a:srgbClr val="152D42"/>
                </a:solidFill>
                <a:latin typeface="Meiryo UI"/>
                <a:ea typeface="Meiryo UI"/>
                <a:cs typeface="Meiryo UI"/>
              </a:defRPr>
            </a:lvl6pPr>
            <a:lvl7pPr algn="l">
              <a:defRPr sz="1388" b="0">
                <a:solidFill>
                  <a:srgbClr val="152D42"/>
                </a:solidFill>
                <a:latin typeface="Meiryo UI"/>
                <a:ea typeface="Meiryo UI"/>
                <a:cs typeface="Meiryo UI"/>
              </a:defRPr>
            </a:lvl7pPr>
            <a:lvl8pPr algn="l">
              <a:defRPr sz="1388" b="0">
                <a:solidFill>
                  <a:srgbClr val="152D42"/>
                </a:solidFill>
                <a:latin typeface="Meiryo UI"/>
                <a:ea typeface="Meiryo UI"/>
                <a:cs typeface="Meiryo UI"/>
              </a:defRPr>
            </a:lvl8pPr>
            <a:lvl9pPr algn="l">
              <a:defRPr sz="1388" b="0">
                <a:solidFill>
                  <a:srgbClr val="152D42"/>
                </a:solidFill>
                <a:latin typeface="Meiryo UI"/>
                <a:ea typeface="Meiryo UI"/>
                <a:cs typeface="Meiryo UI"/>
              </a:defRPr>
            </a:lvl9pPr>
          </a:lstStyle>
          <a:p xmlns:a="http://schemas.openxmlformats.org/drawingml/2006/main">
            <a:pPr algn="l">
              <a:defRPr sz="1388" b="0">
                <a:solidFill>
                  <a:srgbClr val="152D42"/>
                </a:solidFill>
                <a:latin typeface="Meiryo UI"/>
                <a:ea typeface="Meiryo UI"/>
                <a:cs typeface="Meiryo UI"/>
              </a:defRPr>
            </a:pPr>
            <a:r>
              <a:rPr sz="1388" b="0">
                <a:solidFill>
                  <a:srgbClr val="152D42"/>
                </a:solidFill>
                <a:latin typeface="Meiryo UI"/>
                <a:ea typeface="Meiryo UI"/>
                <a:cs typeface="Meiryo UI"/>
              </a:rPr>
              <a:t>参考製品との接続互換性、当社製品の認定・実装状況、優劣を保証するための引用ではありません。</a:t>
            </a:r>
          </a:p>
        </p:txBody>
      </p:sp>
      <p:sp>
        <p:nvSpPr>
          <p:cNvPr id="24" name="footer-rule">
            <a:extLst xmlns:a="http://schemas.openxmlformats.org/drawingml/2006/main">
              <a:ext uri="{FF2B5EF4-FFF2-40B4-BE49-F238E27FC236}">
                <a16:creationId xmlns:a16="http://schemas.microsoft.com/office/drawing/2014/main" id="{ED51A6E6-FB0C-4F7E-BBC7-8AB5638EE420}"/>
              </a:ext>
            </a:extLst>
          </p:cNvPr>
          <p:cNvSpPr>
            <a:spLocks xmlns:a="http://schemas.openxmlformats.org/drawingml/2006/main" noGrp="1"/>
          </p:cNvSpPr>
          <p:nvPr/>
        </p:nvSpPr>
        <p:spPr>
          <a:xfrm xmlns:a="http://schemas.openxmlformats.org/drawingml/2006/main">
            <a:off x="666750" y="8020050"/>
            <a:ext cx="13906500" cy="0"/>
          </a:xfrm>
          <a:prstGeom xmlns:a="http://schemas.openxmlformats.org/drawingml/2006/main" prst="line">
            <a:avLst/>
          </a:prstGeom>
          <a:noFill xmlns:a="http://schemas.openxmlformats.org/drawingml/2006/main"/>
          <a:ln xmlns:a="http://schemas.openxmlformats.org/drawingml/2006/main" w="11430">
            <a:solidFill>
              <a:srgbClr val="CDDAE1"/>
            </a:solidFill>
            <a:prstDash val="solid"/>
          </a:ln>
        </p:spPr>
      </p:sp>
      <p:sp>
        <p:nvSpPr>
          <p:cNvPr id="25" name="source">
            <a:extLst xmlns:a="http://schemas.openxmlformats.org/drawingml/2006/main">
              <a:ext uri="{FF2B5EF4-FFF2-40B4-BE49-F238E27FC236}">
                <a16:creationId xmlns:a16="http://schemas.microsoft.com/office/drawing/2014/main" id="{988FCD48-92C3-49CC-BF51-26C35109B57A}"/>
              </a:ext>
            </a:extLst>
          </p:cNvPr>
          <p:cNvSpPr>
            <a:spLocks xmlns:a="http://schemas.openxmlformats.org/drawingml/2006/main" noGrp="1"/>
          </p:cNvSpPr>
          <p:nvPr/>
        </p:nvSpPr>
        <p:spPr>
          <a:xfrm xmlns:a="http://schemas.openxmlformats.org/drawingml/2006/main">
            <a:off x="666750" y="8115300"/>
            <a:ext cx="12239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88" b="0">
                <a:solidFill>
                  <a:srgbClr val="526778"/>
                </a:solidFill>
                <a:latin typeface="Meiryo UI"/>
                <a:ea typeface="Meiryo UI"/>
                <a:cs typeface="Meiryo UI"/>
              </a:defRPr>
            </a:defPPr>
            <a:lvl1pPr algn="l">
              <a:defRPr sz="1088" b="0">
                <a:solidFill>
                  <a:srgbClr val="526778"/>
                </a:solidFill>
                <a:latin typeface="Meiryo UI"/>
                <a:ea typeface="Meiryo UI"/>
                <a:cs typeface="Meiryo UI"/>
              </a:defRPr>
            </a:lvl1pPr>
            <a:lvl2pPr algn="l">
              <a:defRPr sz="1088" b="0">
                <a:solidFill>
                  <a:srgbClr val="526778"/>
                </a:solidFill>
                <a:latin typeface="Meiryo UI"/>
                <a:ea typeface="Meiryo UI"/>
                <a:cs typeface="Meiryo UI"/>
              </a:defRPr>
            </a:lvl2pPr>
            <a:lvl3pPr algn="l">
              <a:defRPr sz="1088" b="0">
                <a:solidFill>
                  <a:srgbClr val="526778"/>
                </a:solidFill>
                <a:latin typeface="Meiryo UI"/>
                <a:ea typeface="Meiryo UI"/>
                <a:cs typeface="Meiryo UI"/>
              </a:defRPr>
            </a:lvl3pPr>
            <a:lvl4pPr algn="l">
              <a:defRPr sz="1088" b="0">
                <a:solidFill>
                  <a:srgbClr val="526778"/>
                </a:solidFill>
                <a:latin typeface="Meiryo UI"/>
                <a:ea typeface="Meiryo UI"/>
                <a:cs typeface="Meiryo UI"/>
              </a:defRPr>
            </a:lvl4pPr>
            <a:lvl5pPr algn="l">
              <a:defRPr sz="1088" b="0">
                <a:solidFill>
                  <a:srgbClr val="526778"/>
                </a:solidFill>
                <a:latin typeface="Meiryo UI"/>
                <a:ea typeface="Meiryo UI"/>
                <a:cs typeface="Meiryo UI"/>
              </a:defRPr>
            </a:lvl5pPr>
            <a:lvl6pPr algn="l">
              <a:defRPr sz="1088" b="0">
                <a:solidFill>
                  <a:srgbClr val="526778"/>
                </a:solidFill>
                <a:latin typeface="Meiryo UI"/>
                <a:ea typeface="Meiryo UI"/>
                <a:cs typeface="Meiryo UI"/>
              </a:defRPr>
            </a:lvl6pPr>
            <a:lvl7pPr algn="l">
              <a:defRPr sz="1088" b="0">
                <a:solidFill>
                  <a:srgbClr val="526778"/>
                </a:solidFill>
                <a:latin typeface="Meiryo UI"/>
                <a:ea typeface="Meiryo UI"/>
                <a:cs typeface="Meiryo UI"/>
              </a:defRPr>
            </a:lvl7pPr>
            <a:lvl8pPr algn="l">
              <a:defRPr sz="1088" b="0">
                <a:solidFill>
                  <a:srgbClr val="526778"/>
                </a:solidFill>
                <a:latin typeface="Meiryo UI"/>
                <a:ea typeface="Meiryo UI"/>
                <a:cs typeface="Meiryo UI"/>
              </a:defRPr>
            </a:lvl8pPr>
            <a:lvl9pPr algn="l">
              <a:defRPr sz="1088" b="0">
                <a:solidFill>
                  <a:srgbClr val="526778"/>
                </a:solidFill>
                <a:latin typeface="Meiryo UI"/>
                <a:ea typeface="Meiryo UI"/>
                <a:cs typeface="Meiryo UI"/>
              </a:defRPr>
            </a:lvl9pPr>
          </a:lstStyle>
          <a:p xmlns:a="http://schemas.openxmlformats.org/drawingml/2006/main">
            <a:pPr algn="l">
              <a:defRPr sz="1088" b="0">
                <a:solidFill>
                  <a:srgbClr val="526778"/>
                </a:solidFill>
                <a:latin typeface="Meiryo UI"/>
                <a:ea typeface="Meiryo UI"/>
                <a:cs typeface="Meiryo UI"/>
              </a:defRPr>
            </a:pPr>
            <a:r>
              <a:rPr sz="1088" b="0">
                <a:solidFill>
                  <a:srgbClr val="526778"/>
                </a:solidFill>
                <a:latin typeface="Meiryo UI"/>
                <a:ea typeface="Meiryo UI"/>
                <a:cs typeface="Meiryo UI"/>
              </a:rPr>
              <a:t>公開公式資料を2026年10月20日に確認。機種・構成・版によって機能が異なります。</a:t>
            </a:r>
          </a:p>
        </p:txBody>
      </p:sp>
      <p:sp>
        <p:nvSpPr>
          <p:cNvPr id="26" name="page">
            <a:extLst xmlns:a="http://schemas.openxmlformats.org/drawingml/2006/main">
              <a:ext uri="{FF2B5EF4-FFF2-40B4-BE49-F238E27FC236}">
                <a16:creationId xmlns:a16="http://schemas.microsoft.com/office/drawing/2014/main" id="{9A0F5D04-962D-4B7C-A5D9-2BCA788B5415}"/>
              </a:ext>
            </a:extLst>
          </p:cNvPr>
          <p:cNvSpPr>
            <a:spLocks xmlns:a="http://schemas.openxmlformats.org/drawingml/2006/main" noGrp="1"/>
          </p:cNvSpPr>
          <p:nvPr/>
        </p:nvSpPr>
        <p:spPr>
          <a:xfrm xmlns:a="http://schemas.openxmlformats.org/drawingml/2006/main">
            <a:off x="13335000" y="809625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350" b="0">
                <a:solidFill>
                  <a:srgbClr val="526778"/>
                </a:solidFill>
                <a:latin typeface="Meiryo UI"/>
                <a:ea typeface="Meiryo UI"/>
                <a:cs typeface="Meiryo UI"/>
              </a:defRPr>
            </a:defPPr>
            <a:lvl1pPr algn="r">
              <a:defRPr sz="1350" b="0">
                <a:solidFill>
                  <a:srgbClr val="526778"/>
                </a:solidFill>
                <a:latin typeface="Meiryo UI"/>
                <a:ea typeface="Meiryo UI"/>
                <a:cs typeface="Meiryo UI"/>
              </a:defRPr>
            </a:lvl1pPr>
            <a:lvl2pPr algn="r">
              <a:defRPr sz="1350" b="0">
                <a:solidFill>
                  <a:srgbClr val="526778"/>
                </a:solidFill>
                <a:latin typeface="Meiryo UI"/>
                <a:ea typeface="Meiryo UI"/>
                <a:cs typeface="Meiryo UI"/>
              </a:defRPr>
            </a:lvl2pPr>
            <a:lvl3pPr algn="r">
              <a:defRPr sz="1350" b="0">
                <a:solidFill>
                  <a:srgbClr val="526778"/>
                </a:solidFill>
                <a:latin typeface="Meiryo UI"/>
                <a:ea typeface="Meiryo UI"/>
                <a:cs typeface="Meiryo UI"/>
              </a:defRPr>
            </a:lvl3pPr>
            <a:lvl4pPr algn="r">
              <a:defRPr sz="1350" b="0">
                <a:solidFill>
                  <a:srgbClr val="526778"/>
                </a:solidFill>
                <a:latin typeface="Meiryo UI"/>
                <a:ea typeface="Meiryo UI"/>
                <a:cs typeface="Meiryo UI"/>
              </a:defRPr>
            </a:lvl4pPr>
            <a:lvl5pPr algn="r">
              <a:defRPr sz="1350" b="0">
                <a:solidFill>
                  <a:srgbClr val="526778"/>
                </a:solidFill>
                <a:latin typeface="Meiryo UI"/>
                <a:ea typeface="Meiryo UI"/>
                <a:cs typeface="Meiryo UI"/>
              </a:defRPr>
            </a:lvl5pPr>
            <a:lvl6pPr algn="r">
              <a:defRPr sz="1350" b="0">
                <a:solidFill>
                  <a:srgbClr val="526778"/>
                </a:solidFill>
                <a:latin typeface="Meiryo UI"/>
                <a:ea typeface="Meiryo UI"/>
                <a:cs typeface="Meiryo UI"/>
              </a:defRPr>
            </a:lvl6pPr>
            <a:lvl7pPr algn="r">
              <a:defRPr sz="1350" b="0">
                <a:solidFill>
                  <a:srgbClr val="526778"/>
                </a:solidFill>
                <a:latin typeface="Meiryo UI"/>
                <a:ea typeface="Meiryo UI"/>
                <a:cs typeface="Meiryo UI"/>
              </a:defRPr>
            </a:lvl7pPr>
            <a:lvl8pPr algn="r">
              <a:defRPr sz="1350" b="0">
                <a:solidFill>
                  <a:srgbClr val="526778"/>
                </a:solidFill>
                <a:latin typeface="Meiryo UI"/>
                <a:ea typeface="Meiryo UI"/>
                <a:cs typeface="Meiryo UI"/>
              </a:defRPr>
            </a:lvl8pPr>
            <a:lvl9pPr algn="r">
              <a:defRPr sz="1350" b="0">
                <a:solidFill>
                  <a:srgbClr val="526778"/>
                </a:solidFill>
                <a:latin typeface="Meiryo UI"/>
                <a:ea typeface="Meiryo UI"/>
                <a:cs typeface="Meiryo UI"/>
              </a:defRPr>
            </a:lvl9pPr>
          </a:lstStyle>
          <a:p xmlns:a="http://schemas.openxmlformats.org/drawingml/2006/main">
            <a:pPr algn="r">
              <a:defRPr sz="1350" b="0">
                <a:solidFill>
                  <a:srgbClr val="526778"/>
                </a:solidFill>
                <a:latin typeface="Meiryo UI"/>
                <a:ea typeface="Meiryo UI"/>
                <a:cs typeface="Meiryo UI"/>
              </a:defRPr>
            </a:pPr>
            <a:r>
              <a:rPr sz="1350" b="0">
                <a:solidFill>
                  <a:srgbClr val="526778"/>
                </a:solidFill>
                <a:latin typeface="Meiryo UI"/>
                <a:ea typeface="Meiryo UI"/>
                <a:cs typeface="Meiryo UI"/>
              </a:rPr>
              <a:t>25 / 25</a:t>
            </a:r>
          </a:p>
        </p:txBody>
      </p:sp>
    </p:spTree>
    <p:extLst>
      <p:ext uri="{BB962C8B-B14F-4D97-AF65-F5344CB8AC3E}">
        <p14:creationId xmlns:p14="http://schemas.microsoft.com/office/powerpoint/2010/main" val="17661476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Meiryo UI"/>
        <a:ea typeface=""/>
        <a:cs typeface=""/>
      </a:majorFont>
      <a:minorFont>
        <a:latin typeface="Meiryo UI"/>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84EFD1BB37144040B638315ACB266F3E" ma:contentTypeVersion="10" ma:contentTypeDescription="新しいドキュメントを作成します。" ma:contentTypeScope="" ma:versionID="d79295d021b2c7c07fd6c988ee4e0fe3">
  <xsd:schema xmlns:xsd="http://www.w3.org/2001/XMLSchema" xmlns:xs="http://www.w3.org/2001/XMLSchema" xmlns:p="http://schemas.microsoft.com/office/2006/metadata/properties" xmlns:ns2="a21383db-4609-4a04-8e2c-785495156fda" xmlns:ns3="f69cd638-cb04-4dc5-87ec-9d9e2879d567" targetNamespace="http://schemas.microsoft.com/office/2006/metadata/properties" ma:root="true" ma:fieldsID="7ce034acec3025097bde9b98e9d3f748" ns2:_="" ns3:_="">
    <xsd:import namespace="a21383db-4609-4a04-8e2c-785495156fda"/>
    <xsd:import namespace="f69cd638-cb04-4dc5-87ec-9d9e2879d56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1383db-4609-4a04-8e2c-785495156f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c86abb5c-8d95-43f5-9602-f6171fc17a0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9cd638-cb04-4dc5-87ec-9d9e2879d56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6b4e661-fa7c-4ceb-88fb-b8386136d70e}" ma:internalName="TaxCatchAll" ma:showField="CatchAllData" ma:web="f69cd638-cb04-4dc5-87ec-9d9e2879d5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69cd638-cb04-4dc5-87ec-9d9e2879d567" xsi:nil="true"/>
    <lcf76f155ced4ddcb4097134ff3c332f xmlns="a21383db-4609-4a04-8e2c-785495156fd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E08FCF6-0F3F-4934-83CB-15960282B90B}"/>
</file>

<file path=customXml/itemProps2.xml><?xml version="1.0" encoding="utf-8"?>
<ds:datastoreItem xmlns:ds="http://schemas.openxmlformats.org/officeDocument/2006/customXml" ds:itemID="{4A09F6C1-80F4-4E9C-A8A3-CC0B205D109A}"/>
</file>

<file path=customXml/itemProps3.xml><?xml version="1.0" encoding="utf-8"?>
<ds:datastoreItem xmlns:ds="http://schemas.openxmlformats.org/officeDocument/2006/customXml" ds:itemID="{717EDB6A-E85C-4110-BAC2-D08DA8302363}"/>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Walnut Exporter</cp:lastModifiedBy>
  <dcterms:created xsi:type="dcterms:W3CDTF">2026-10-20T07:42:12Z</dcterms:created>
  <dcterms:modified xsi:type="dcterms:W3CDTF">2026-10-20T07:42:12Z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0x01010084EFD1BB37144040B638315ACB266F3E</vt:lpwstr>
  </property>
</Properties>
</file>